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9" r:id="rId4"/>
  </p:sldMasterIdLst>
  <p:notesMasterIdLst>
    <p:notesMasterId r:id="rId34"/>
  </p:notesMasterIdLst>
  <p:sldIdLst>
    <p:sldId id="256" r:id="rId5"/>
    <p:sldId id="276" r:id="rId6"/>
    <p:sldId id="277" r:id="rId7"/>
    <p:sldId id="278" r:id="rId8"/>
    <p:sldId id="286" r:id="rId9"/>
    <p:sldId id="287" r:id="rId10"/>
    <p:sldId id="300" r:id="rId11"/>
    <p:sldId id="305" r:id="rId12"/>
    <p:sldId id="282" r:id="rId13"/>
    <p:sldId id="295" r:id="rId14"/>
    <p:sldId id="296" r:id="rId15"/>
    <p:sldId id="297" r:id="rId16"/>
    <p:sldId id="298" r:id="rId17"/>
    <p:sldId id="299" r:id="rId18"/>
    <p:sldId id="302" r:id="rId19"/>
    <p:sldId id="258" r:id="rId20"/>
    <p:sldId id="261" r:id="rId21"/>
    <p:sldId id="303" r:id="rId22"/>
    <p:sldId id="263" r:id="rId23"/>
    <p:sldId id="309" r:id="rId24"/>
    <p:sldId id="310" r:id="rId25"/>
    <p:sldId id="307" r:id="rId26"/>
    <p:sldId id="313" r:id="rId27"/>
    <p:sldId id="314" r:id="rId28"/>
    <p:sldId id="318" r:id="rId29"/>
    <p:sldId id="316" r:id="rId30"/>
    <p:sldId id="274" r:id="rId31"/>
    <p:sldId id="317" r:id="rId32"/>
    <p:sldId id="25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54">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Farley" initials="SF" lastIdx="1" clrIdx="0">
    <p:extLst>
      <p:ext uri="{19B8F6BF-5375-455C-9EA6-DF929625EA0E}">
        <p15:presenceInfo xmlns:p15="http://schemas.microsoft.com/office/powerpoint/2012/main" userId="S-1-5-21-1985066328-4105119076-928669001-10667" providerId="AD"/>
      </p:ext>
    </p:extLst>
  </p:cmAuthor>
  <p:cmAuthor id="2" name="Jen Murphy" initials="JM" lastIdx="15" clrIdx="1">
    <p:extLst>
      <p:ext uri="{19B8F6BF-5375-455C-9EA6-DF929625EA0E}">
        <p15:presenceInfo xmlns:p15="http://schemas.microsoft.com/office/powerpoint/2012/main" userId="S-1-5-21-1985066328-4105119076-928669001-2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A8AA"/>
    <a:srgbClr val="B6ADA5"/>
    <a:srgbClr val="6D4F47"/>
    <a:srgbClr val="CED9E5"/>
    <a:srgbClr val="5CB8B2"/>
    <a:srgbClr val="AC9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00" autoAdjust="0"/>
  </p:normalViewPr>
  <p:slideViewPr>
    <p:cSldViewPr snapToGrid="0">
      <p:cViewPr varScale="1">
        <p:scale>
          <a:sx n="101" d="100"/>
          <a:sy n="101" d="100"/>
        </p:scale>
        <p:origin x="126" y="150"/>
      </p:cViewPr>
      <p:guideLst>
        <p:guide orient="horz" pos="2354"/>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1146175" y="4343400"/>
            <a:ext cx="46101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Arial" pitchFamily="34" charset="0"/>
                <a:cs typeface="Arial" pitchFamily="34" charset="0"/>
              </a:defRPr>
            </a:lvl1pPr>
          </a:lstStyle>
          <a:p>
            <a:pPr>
              <a:defRPr/>
            </a:pPr>
            <a:fld id="{23B93BFD-8E00-4D76-8C36-1BA23DB207C4}" type="slidenum">
              <a:rPr lang="en-GB"/>
              <a:pPr>
                <a:defRPr/>
              </a:pPr>
              <a:t>‹#›</a:t>
            </a:fld>
            <a:endParaRPr lang="en-GB" dirty="0"/>
          </a:p>
        </p:txBody>
      </p:sp>
    </p:spTree>
    <p:extLst>
      <p:ext uri="{BB962C8B-B14F-4D97-AF65-F5344CB8AC3E}">
        <p14:creationId xmlns:p14="http://schemas.microsoft.com/office/powerpoint/2010/main" val="3975439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pcc.ch/index.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charset="0"/>
              <a:cs typeface="Arial" charset="0"/>
            </a:endParaRP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A5BC6-3CC9-4A3C-86CC-8F8EFE88A8E8}" type="slidenum">
              <a:rPr lang="en-GB">
                <a:latin typeface="Arial" charset="0"/>
                <a:cs typeface="Arial" charset="0"/>
              </a:rPr>
              <a:pPr fontAlgn="base">
                <a:spcBef>
                  <a:spcPct val="0"/>
                </a:spcBef>
                <a:spcAft>
                  <a:spcPct val="0"/>
                </a:spcAft>
              </a:pPr>
              <a:t>1</a:t>
            </a:fld>
            <a:endParaRPr lang="en-GB" dirty="0">
              <a:latin typeface="Arial" charset="0"/>
              <a:cs typeface="Arial" charset="0"/>
            </a:endParaRPr>
          </a:p>
        </p:txBody>
      </p:sp>
    </p:spTree>
    <p:extLst>
      <p:ext uri="{BB962C8B-B14F-4D97-AF65-F5344CB8AC3E}">
        <p14:creationId xmlns:p14="http://schemas.microsoft.com/office/powerpoint/2010/main" val="70792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17</a:t>
            </a:fld>
            <a:endParaRPr lang="en-GB" dirty="0">
              <a:latin typeface="Arial" charset="0"/>
              <a:cs typeface="Arial" charset="0"/>
            </a:endParaRPr>
          </a:p>
        </p:txBody>
      </p:sp>
    </p:spTree>
    <p:extLst>
      <p:ext uri="{BB962C8B-B14F-4D97-AF65-F5344CB8AC3E}">
        <p14:creationId xmlns:p14="http://schemas.microsoft.com/office/powerpoint/2010/main" val="14056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19</a:t>
            </a:fld>
            <a:endParaRPr lang="en-GB" dirty="0">
              <a:latin typeface="Arial" charset="0"/>
              <a:cs typeface="Arial" charset="0"/>
            </a:endParaRPr>
          </a:p>
        </p:txBody>
      </p:sp>
    </p:spTree>
    <p:extLst>
      <p:ext uri="{BB962C8B-B14F-4D97-AF65-F5344CB8AC3E}">
        <p14:creationId xmlns:p14="http://schemas.microsoft.com/office/powerpoint/2010/main" val="200639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21</a:t>
            </a:fld>
            <a:endParaRPr lang="en-GB" dirty="0">
              <a:latin typeface="Arial" charset="0"/>
              <a:cs typeface="Arial" charset="0"/>
            </a:endParaRPr>
          </a:p>
        </p:txBody>
      </p:sp>
    </p:spTree>
    <p:extLst>
      <p:ext uri="{BB962C8B-B14F-4D97-AF65-F5344CB8AC3E}">
        <p14:creationId xmlns:p14="http://schemas.microsoft.com/office/powerpoint/2010/main" val="114953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charset="0"/>
              <a:cs typeface="Arial" charset="0"/>
            </a:endParaRP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FF18F-D515-46EB-ACE2-6A792C74DBB5}" type="slidenum">
              <a:rPr lang="en-GB">
                <a:latin typeface="Arial" charset="0"/>
                <a:cs typeface="Arial" charset="0"/>
              </a:rPr>
              <a:pPr fontAlgn="base">
                <a:spcBef>
                  <a:spcPct val="0"/>
                </a:spcBef>
                <a:spcAft>
                  <a:spcPct val="0"/>
                </a:spcAft>
              </a:pPr>
              <a:t>29</a:t>
            </a:fld>
            <a:endParaRPr lang="en-GB" dirty="0">
              <a:latin typeface="Arial" charset="0"/>
              <a:cs typeface="Arial" charset="0"/>
            </a:endParaRPr>
          </a:p>
        </p:txBody>
      </p:sp>
    </p:spTree>
    <p:extLst>
      <p:ext uri="{BB962C8B-B14F-4D97-AF65-F5344CB8AC3E}">
        <p14:creationId xmlns:p14="http://schemas.microsoft.com/office/powerpoint/2010/main" val="157054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baseline="30000" dirty="0" smtClean="0">
                <a:solidFill>
                  <a:schemeClr val="tx1"/>
                </a:solidFill>
                <a:effectLst/>
                <a:latin typeface="Arial" pitchFamily="34" charset="0"/>
                <a:ea typeface="+mn-ea"/>
                <a:cs typeface="Arial" pitchFamily="34" charset="0"/>
              </a:rPr>
              <a:t>IPCC AR5, working group 1 </a:t>
            </a:r>
            <a:r>
              <a:rPr lang="en-IE" sz="1200" u="sng" kern="1200" baseline="30000" dirty="0" smtClean="0">
                <a:solidFill>
                  <a:schemeClr val="tx1"/>
                </a:solidFill>
                <a:effectLst/>
                <a:latin typeface="Arial" pitchFamily="34" charset="0"/>
                <a:ea typeface="+mn-ea"/>
                <a:cs typeface="Arial" pitchFamily="34" charset="0"/>
                <a:hlinkClick r:id="rId3"/>
              </a:rPr>
              <a:t>http://www.ipcc.ch/index.htm</a:t>
            </a:r>
            <a:r>
              <a:rPr lang="en-IE" sz="1200" kern="1200" baseline="30000" dirty="0" smtClean="0">
                <a:solidFill>
                  <a:schemeClr val="tx1"/>
                </a:solidFill>
                <a:effectLst/>
                <a:latin typeface="Arial" pitchFamily="34" charset="0"/>
                <a:ea typeface="+mn-ea"/>
                <a:cs typeface="Arial" pitchFamily="34" charset="0"/>
              </a:rPr>
              <a:t> </a:t>
            </a:r>
          </a:p>
          <a:p>
            <a:r>
              <a:rPr lang="en-IE" sz="1200" kern="1200" baseline="30000" dirty="0" smtClean="0">
                <a:solidFill>
                  <a:schemeClr val="tx1"/>
                </a:solidFill>
                <a:effectLst/>
                <a:latin typeface="Arial" pitchFamily="34" charset="0"/>
                <a:ea typeface="+mn-ea"/>
                <a:cs typeface="Arial" pitchFamily="34" charset="0"/>
              </a:rPr>
              <a:t>IPCC AR5, working group 3 </a:t>
            </a:r>
            <a:r>
              <a:rPr lang="en-IE" sz="1200" u="sng" kern="1200" baseline="30000" dirty="0" smtClean="0">
                <a:solidFill>
                  <a:schemeClr val="tx1"/>
                </a:solidFill>
                <a:effectLst/>
                <a:latin typeface="Arial" pitchFamily="34" charset="0"/>
                <a:ea typeface="+mn-ea"/>
                <a:cs typeface="Arial" pitchFamily="34" charset="0"/>
                <a:hlinkClick r:id="rId3"/>
              </a:rPr>
              <a:t>http://www.ipcc.ch/index.htm</a:t>
            </a:r>
            <a:endParaRPr lang="en-IE" sz="1200" kern="1200" baseline="30000" dirty="0" smtClean="0">
              <a:solidFill>
                <a:schemeClr val="tx1"/>
              </a:solidFill>
              <a:effectLst/>
              <a:latin typeface="Arial" pitchFamily="34" charset="0"/>
              <a:ea typeface="+mn-ea"/>
              <a:cs typeface="Arial" pitchFamily="34" charset="0"/>
            </a:endParaRPr>
          </a:p>
          <a:p>
            <a:endParaRPr lang="en-IE" sz="1200" kern="1200" baseline="300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3B93BFD-8E00-4D76-8C36-1BA23DB207C4}" type="slidenum">
              <a:rPr lang="en-GB" smtClean="0"/>
              <a:pPr>
                <a:defRPr/>
              </a:pPr>
              <a:t>8</a:t>
            </a:fld>
            <a:endParaRPr lang="en-GB" dirty="0"/>
          </a:p>
        </p:txBody>
      </p:sp>
    </p:spTree>
    <p:extLst>
      <p:ext uri="{BB962C8B-B14F-4D97-AF65-F5344CB8AC3E}">
        <p14:creationId xmlns:p14="http://schemas.microsoft.com/office/powerpoint/2010/main" val="103986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915823-5B31-4B4C-83E6-DEF09D038EEE}" type="slidenum">
              <a:rPr lang="en-GB" altLang="en-US" sz="1200" smtClean="0"/>
              <a:pPr/>
              <a:t>9</a:t>
            </a:fld>
            <a:endParaRPr lang="en-GB" altLang="en-US" sz="1200" dirty="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34939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C916E4-02FD-40A9-8B6E-FE4F0202DDF2}" type="slidenum">
              <a:rPr lang="en-GB" altLang="en-US" sz="1200" smtClean="0">
                <a:solidFill>
                  <a:srgbClr val="000000"/>
                </a:solidFill>
              </a:rPr>
              <a:pPr/>
              <a:t>10</a:t>
            </a:fld>
            <a:endParaRPr lang="en-GB" altLang="en-US" sz="1200" dirty="0"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0117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2ECDFC-B81D-407C-9820-A47F23CF5FB1}" type="slidenum">
              <a:rPr lang="en-GB" altLang="en-US" sz="1200" smtClean="0">
                <a:solidFill>
                  <a:srgbClr val="000000"/>
                </a:solidFill>
              </a:rPr>
              <a:pPr/>
              <a:t>11</a:t>
            </a:fld>
            <a:endParaRPr lang="en-GB" altLang="en-US" sz="1200" dirty="0"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8632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9207B9-1C96-4A94-B285-48F3492206BE}" type="slidenum">
              <a:rPr lang="en-GB" altLang="en-US" sz="1200" smtClean="0">
                <a:solidFill>
                  <a:srgbClr val="000000"/>
                </a:solidFill>
              </a:rPr>
              <a:pPr/>
              <a:t>12</a:t>
            </a:fld>
            <a:endParaRPr lang="en-GB" altLang="en-US" sz="1200" dirty="0" smtClean="0">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5119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A362C4-4407-45E9-A2B4-9FDC1E117D38}" type="slidenum">
              <a:rPr lang="en-GB" altLang="en-US" sz="1200" smtClean="0"/>
              <a:pPr/>
              <a:t>13</a:t>
            </a:fld>
            <a:endParaRPr lang="en-GB" altLang="en-US" sz="1200"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3729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621913-ACFA-4871-BDC6-494E1D396707}" type="slidenum">
              <a:rPr lang="en-GB" altLang="en-US" sz="1200" smtClean="0"/>
              <a:pPr/>
              <a:t>14</a:t>
            </a:fld>
            <a:endParaRPr lang="en-GB" altLang="en-US" sz="1200"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altLang="en-US" dirty="0" smtClean="0"/>
              <a:t>3 The Royal Society, </a:t>
            </a:r>
            <a:r>
              <a:rPr lang="en-GB" altLang="en-US" i="1" dirty="0" smtClean="0"/>
              <a:t>Climate Change controversies: a simple guide</a:t>
            </a:r>
            <a:r>
              <a:rPr lang="en-GB" altLang="en-US" dirty="0" smtClean="0"/>
              <a:t>; available at</a:t>
            </a:r>
          </a:p>
          <a:p>
            <a:pPr eaLnBrk="1" hangingPunct="1"/>
            <a:r>
              <a:rPr lang="en-GB" altLang="en-US" dirty="0" smtClean="0"/>
              <a:t>http://www.royalsoc.ac.uk (accessed June 19 2007)</a:t>
            </a:r>
          </a:p>
          <a:p>
            <a:pPr eaLnBrk="1" hangingPunct="1"/>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146152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charset="0"/>
              <a:cs typeface="Arial"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6843EE-5B85-4D49-99F6-1A966B805C93}" type="slidenum">
              <a:rPr lang="en-GB">
                <a:latin typeface="Arial" charset="0"/>
                <a:cs typeface="Arial" charset="0"/>
              </a:rPr>
              <a:pPr fontAlgn="base">
                <a:spcBef>
                  <a:spcPct val="0"/>
                </a:spcBef>
                <a:spcAft>
                  <a:spcPct val="0"/>
                </a:spcAft>
              </a:pPr>
              <a:t>16</a:t>
            </a:fld>
            <a:endParaRPr lang="en-GB" dirty="0">
              <a:latin typeface="Arial" charset="0"/>
              <a:cs typeface="Arial" charset="0"/>
            </a:endParaRPr>
          </a:p>
        </p:txBody>
      </p:sp>
    </p:spTree>
    <p:extLst>
      <p:ext uri="{BB962C8B-B14F-4D97-AF65-F5344CB8AC3E}">
        <p14:creationId xmlns:p14="http://schemas.microsoft.com/office/powerpoint/2010/main" val="450993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cstate="print"/>
          <a:srcRect/>
          <a:stretch>
            <a:fillRect/>
          </a:stretch>
        </p:blipFill>
        <p:spPr bwMode="auto">
          <a:xfrm>
            <a:off x="4718050" y="725488"/>
            <a:ext cx="3889375" cy="762000"/>
          </a:xfrm>
          <a:prstGeom prst="rect">
            <a:avLst/>
          </a:prstGeom>
          <a:noFill/>
          <a:ln w="9525">
            <a:noFill/>
            <a:miter lim="800000"/>
            <a:headEnd/>
            <a:tailEnd/>
          </a:ln>
        </p:spPr>
      </p:pic>
      <p:pic>
        <p:nvPicPr>
          <p:cNvPr id="4" name="Picture 8" descr="Footer1.png"/>
          <p:cNvPicPr>
            <a:picLocks noChangeAspect="1"/>
          </p:cNvPicPr>
          <p:nvPr userDrawn="1"/>
        </p:nvPicPr>
        <p:blipFill>
          <a:blip r:embed="rId3" cstate="print"/>
          <a:srcRect/>
          <a:stretch>
            <a:fillRect/>
          </a:stretch>
        </p:blipFill>
        <p:spPr bwMode="auto">
          <a:xfrm>
            <a:off x="6565900" y="5738813"/>
            <a:ext cx="2041525" cy="649287"/>
          </a:xfrm>
          <a:prstGeom prst="rect">
            <a:avLst/>
          </a:prstGeom>
          <a:noFill/>
          <a:ln w="9525">
            <a:noFill/>
            <a:miter lim="800000"/>
            <a:headEnd/>
            <a:tailEnd/>
          </a:ln>
        </p:spPr>
      </p:pic>
      <p:cxnSp>
        <p:nvCxnSpPr>
          <p:cNvPr id="5" name="Straight Connector 4"/>
          <p:cNvCxnSpPr/>
          <p:nvPr userDrawn="1"/>
        </p:nvCxnSpPr>
        <p:spPr>
          <a:xfrm>
            <a:off x="544513" y="2178050"/>
            <a:ext cx="806291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44513" y="5313363"/>
            <a:ext cx="8062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44513" y="6127750"/>
            <a:ext cx="1435100" cy="230188"/>
          </a:xfrm>
          <a:prstGeom prst="rect">
            <a:avLst/>
          </a:prstGeom>
          <a:noFill/>
        </p:spPr>
        <p:txBody>
          <a:bodyPr wrap="none" lIns="0" tIns="0" rIns="0" bIns="0"/>
          <a:lstStyle/>
          <a:p>
            <a:pPr fontAlgn="auto">
              <a:spcBef>
                <a:spcPts val="0"/>
              </a:spcBef>
              <a:spcAft>
                <a:spcPts val="0"/>
              </a:spcAft>
              <a:defRPr/>
            </a:pPr>
            <a:r>
              <a:rPr lang="en-GB" sz="1500" dirty="0">
                <a:solidFill>
                  <a:schemeClr val="bg1"/>
                </a:solidFill>
                <a:latin typeface="+mn-lt"/>
                <a:cs typeface="+mn-cs"/>
              </a:rPr>
              <a:t>www.trocaire.org</a:t>
            </a:r>
          </a:p>
        </p:txBody>
      </p:sp>
      <p:sp useBgFill="1">
        <p:nvSpPr>
          <p:cNvPr id="2" name="Title 1"/>
          <p:cNvSpPr>
            <a:spLocks noGrp="1"/>
          </p:cNvSpPr>
          <p:nvPr>
            <p:ph type="ctrTitle"/>
          </p:nvPr>
        </p:nvSpPr>
        <p:spPr>
          <a:xfrm>
            <a:off x="544513" y="2754312"/>
            <a:ext cx="7670573" cy="1470025"/>
          </a:xfrm>
        </p:spPr>
        <p:txBody>
          <a:bodyPr/>
          <a:lstStyle>
            <a:lvl1pPr>
              <a:lnSpc>
                <a:spcPts val="4500"/>
              </a:lnSpc>
              <a:defRPr sz="4200">
                <a:solidFill>
                  <a:schemeClr val="bg1"/>
                </a:solidFill>
              </a:defRPr>
            </a:lvl1pPr>
          </a:lstStyle>
          <a:p>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F842C7-34F3-45C1-8B15-E264D46011A8}"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8381118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E25A1C-BA6B-48AC-96E0-07C93C0A2A13}"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26445597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0AD52DE-EAB9-4016-BBB8-6C5068D841E1}"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5240387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82574B5-D7DE-42ED-8208-87818CA38B69}"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02862501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55600BEC-5F76-4AF4-8749-4AA0FA84A65D}"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15086943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55701D-2626-4A95-9D7B-CC56468FBEDC}"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2082893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flipV="1">
            <a:off x="6289675"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5438D12E-5458-442A-B0B7-DC88F282F4C0}"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8036159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432C7F-9F01-4CBC-A4C7-3A50F4CF6E78}"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03950165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flipV="1">
            <a:off x="7543800" y="173038"/>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7E5AD0-630F-4A23-BCCB-E01858CDC83C}"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40876226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B1941F95-9B2C-4C4B-A814-84D5EB0A4066}"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980779111"/>
      </p:ext>
    </p:extLst>
  </p:cSld>
  <p:clrMapOvr>
    <a:masterClrMapping/>
  </p:clrMapOvr>
  <p:transition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1"/>
        </a:solidFill>
        <a:effectLst/>
      </p:bgPr>
    </p:bg>
    <p:spTree>
      <p:nvGrpSpPr>
        <p:cNvPr id="1" name=""/>
        <p:cNvGrpSpPr/>
        <p:nvPr/>
      </p:nvGrpSpPr>
      <p:grpSpPr>
        <a:xfrm>
          <a:off x="0" y="0"/>
          <a:ext cx="0" cy="0"/>
          <a:chOff x="0" y="0"/>
          <a:chExt cx="0" cy="0"/>
        </a:xfrm>
      </p:grpSpPr>
      <p:pic>
        <p:nvPicPr>
          <p:cNvPr id="2" name="Picture 7" descr="Logo.png"/>
          <p:cNvPicPr>
            <a:picLocks noChangeAspect="1"/>
          </p:cNvPicPr>
          <p:nvPr userDrawn="1"/>
        </p:nvPicPr>
        <p:blipFill>
          <a:blip r:embed="rId2" cstate="print"/>
          <a:srcRect/>
          <a:stretch>
            <a:fillRect/>
          </a:stretch>
        </p:blipFill>
        <p:spPr bwMode="auto">
          <a:xfrm>
            <a:off x="4718050" y="725488"/>
            <a:ext cx="3889375" cy="762000"/>
          </a:xfrm>
          <a:prstGeom prst="rect">
            <a:avLst/>
          </a:prstGeom>
          <a:noFill/>
          <a:ln w="9525">
            <a:noFill/>
            <a:miter lim="800000"/>
            <a:headEnd/>
            <a:tailEnd/>
          </a:ln>
        </p:spPr>
      </p:pic>
      <p:pic>
        <p:nvPicPr>
          <p:cNvPr id="3" name="Picture 8" descr="Footer1.png"/>
          <p:cNvPicPr>
            <a:picLocks noChangeAspect="1"/>
          </p:cNvPicPr>
          <p:nvPr userDrawn="1"/>
        </p:nvPicPr>
        <p:blipFill>
          <a:blip r:embed="rId3" cstate="print"/>
          <a:srcRect/>
          <a:stretch>
            <a:fillRect/>
          </a:stretch>
        </p:blipFill>
        <p:spPr bwMode="auto">
          <a:xfrm>
            <a:off x="544513" y="4300538"/>
            <a:ext cx="2879725" cy="915987"/>
          </a:xfrm>
          <a:prstGeom prst="rect">
            <a:avLst/>
          </a:prstGeom>
          <a:noFill/>
          <a:ln w="9525">
            <a:noFill/>
            <a:miter lim="800000"/>
            <a:headEnd/>
            <a:tailEnd/>
          </a:ln>
        </p:spPr>
      </p:pic>
      <p:cxnSp>
        <p:nvCxnSpPr>
          <p:cNvPr id="4" name="Straight Connector 3"/>
          <p:cNvCxnSpPr/>
          <p:nvPr userDrawn="1"/>
        </p:nvCxnSpPr>
        <p:spPr>
          <a:xfrm>
            <a:off x="544513" y="2178050"/>
            <a:ext cx="806291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44513" y="6221413"/>
            <a:ext cx="80629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44513" y="6396038"/>
            <a:ext cx="1435100" cy="230187"/>
          </a:xfrm>
          <a:prstGeom prst="rect">
            <a:avLst/>
          </a:prstGeom>
          <a:noFill/>
        </p:spPr>
        <p:txBody>
          <a:bodyPr wrap="none" lIns="0" tIns="0" rIns="0" bIns="0"/>
          <a:lstStyle/>
          <a:p>
            <a:pPr fontAlgn="auto">
              <a:spcBef>
                <a:spcPts val="0"/>
              </a:spcBef>
              <a:spcAft>
                <a:spcPts val="0"/>
              </a:spcAft>
              <a:defRPr/>
            </a:pPr>
            <a:r>
              <a:rPr lang="en-GB" sz="1500" dirty="0">
                <a:solidFill>
                  <a:schemeClr val="bg1"/>
                </a:solidFill>
                <a:latin typeface="+mn-lt"/>
                <a:cs typeface="+mn-cs"/>
              </a:rPr>
              <a:t>www.trocaire.org</a:t>
            </a:r>
          </a:p>
        </p:txBody>
      </p:sp>
      <p:sp>
        <p:nvSpPr>
          <p:cNvPr id="7" name="TextBox 6"/>
          <p:cNvSpPr txBox="1"/>
          <p:nvPr userDrawn="1"/>
        </p:nvSpPr>
        <p:spPr>
          <a:xfrm>
            <a:off x="544513" y="5235575"/>
            <a:ext cx="3917950" cy="679450"/>
          </a:xfrm>
          <a:prstGeom prst="rect">
            <a:avLst/>
          </a:prstGeom>
          <a:noFill/>
        </p:spPr>
        <p:txBody>
          <a:bodyPr wrap="none" lIns="0" tIns="0" rIns="0" bIns="0" anchor="b"/>
          <a:lstStyle/>
          <a:p>
            <a:pPr fontAlgn="auto">
              <a:spcBef>
                <a:spcPts val="0"/>
              </a:spcBef>
              <a:spcAft>
                <a:spcPts val="0"/>
              </a:spcAft>
              <a:defRPr/>
            </a:pPr>
            <a:r>
              <a:rPr lang="en-GB" dirty="0">
                <a:solidFill>
                  <a:schemeClr val="bg1"/>
                </a:solidFill>
                <a:latin typeface="+mn-lt"/>
                <a:cs typeface="+mn-cs"/>
              </a:rPr>
              <a:t>Trócaire is the official overseas development</a:t>
            </a:r>
          </a:p>
          <a:p>
            <a:pPr fontAlgn="auto">
              <a:spcBef>
                <a:spcPts val="0"/>
              </a:spcBef>
              <a:spcAft>
                <a:spcPts val="0"/>
              </a:spcAft>
              <a:defRPr/>
            </a:pPr>
            <a:r>
              <a:rPr lang="en-GB" dirty="0">
                <a:solidFill>
                  <a:schemeClr val="bg1"/>
                </a:solidFill>
                <a:latin typeface="+mn-lt"/>
                <a:cs typeface="+mn-cs"/>
              </a:rPr>
              <a:t>agency of the Catholic Church in Ireland</a:t>
            </a:r>
            <a:r>
              <a:rPr lang="en-GB" sz="1500" dirty="0">
                <a:solidFill>
                  <a:schemeClr val="bg1"/>
                </a:solidFill>
                <a:latin typeface="+mn-lt"/>
                <a:cs typeface="+mn-cs"/>
              </a:rPr>
              <a:t>.</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lgn="l">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18A0207-EEC4-4F1A-8256-05B909872F90}"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41437655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54300C-EEF4-4283-ACAA-6A0474C26DCE}"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80754151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F842C7-34F3-45C1-8B15-E264D46011A8}"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9237019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E25A1C-BA6B-48AC-96E0-07C93C0A2A13}"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81251468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0AD52DE-EAB9-4016-BBB8-6C5068D841E1}"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60917055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82574B5-D7DE-42ED-8208-87818CA38B69}"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5805200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55600BEC-5F76-4AF4-8749-4AA0FA84A65D}"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6075898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55701D-2626-4A95-9D7B-CC56468FBEDC}"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42404113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flipV="1">
            <a:off x="6289675"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5438D12E-5458-442A-B0B7-DC88F282F4C0}"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41946407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432C7F-9F01-4CBC-A4C7-3A50F4CF6E78}"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2057233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4513" y="383493"/>
            <a:ext cx="8062912" cy="806678"/>
          </a:xfrm>
        </p:spPr>
        <p:txBody>
          <a:bodyPr anchor="ctr"/>
          <a:lstStyle/>
          <a:p>
            <a:r>
              <a:rPr lang="en-US" smtClean="0"/>
              <a:t>Click to edit Master title style</a:t>
            </a:r>
            <a:endParaRPr lang="en-GB" dirty="0"/>
          </a:p>
        </p:txBody>
      </p:sp>
      <p:sp>
        <p:nvSpPr>
          <p:cNvPr id="3" name="Content Placeholder 2"/>
          <p:cNvSpPr>
            <a:spLocks noGrp="1"/>
          </p:cNvSpPr>
          <p:nvPr>
            <p:ph idx="1"/>
          </p:nvPr>
        </p:nvSpPr>
        <p:spPr/>
        <p:txBody>
          <a:bodyPr/>
          <a:lstStyle>
            <a:lvl3pPr>
              <a:spcBef>
                <a:spcPts val="800"/>
              </a:spcBef>
              <a:defRPr/>
            </a:lvl3pPr>
            <a:lvl4pPr marL="841375" indent="-188913">
              <a:spcBef>
                <a:spcPts val="8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flipV="1">
            <a:off x="7543800" y="173038"/>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7E5AD0-630F-4A23-BCCB-E01858CDC83C}"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3209838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B1941F95-9B2C-4C4B-A814-84D5EB0A4066}"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66309767"/>
      </p:ext>
    </p:extLst>
  </p:cSld>
  <p:clrMapOvr>
    <a:masterClrMapping/>
  </p:clrMapOvr>
  <p:transition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lgn="l">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18A0207-EEC4-4F1A-8256-05B909872F90}"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62856222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54300C-EEF4-4283-ACAA-6A0474C26DCE}"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667634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F842C7-34F3-45C1-8B15-E264D46011A8}"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6987826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E25A1C-BA6B-48AC-96E0-07C93C0A2A13}"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08598313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0AD52DE-EAB9-4016-BBB8-6C5068D841E1}"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46488683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82574B5-D7DE-42ED-8208-87818CA38B69}"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12915161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55600BEC-5F76-4AF4-8749-4AA0FA84A65D}"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6696296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55701D-2626-4A95-9D7B-CC56468FBEDC}"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0916815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Block">
    <p:spTree>
      <p:nvGrpSpPr>
        <p:cNvPr id="1" name=""/>
        <p:cNvGrpSpPr/>
        <p:nvPr/>
      </p:nvGrpSpPr>
      <p:grpSpPr>
        <a:xfrm>
          <a:off x="0" y="0"/>
          <a:ext cx="0" cy="0"/>
          <a:chOff x="0" y="0"/>
          <a:chExt cx="0" cy="0"/>
        </a:xfrm>
      </p:grpSpPr>
      <p:sp>
        <p:nvSpPr>
          <p:cNvPr id="4" name="Round Single Corner Rectangle 3"/>
          <p:cNvSpPr/>
          <p:nvPr userDrawn="1"/>
        </p:nvSpPr>
        <p:spPr>
          <a:xfrm flipV="1">
            <a:off x="225425" y="225425"/>
            <a:ext cx="8709025" cy="1366838"/>
          </a:xfrm>
          <a:prstGeom prst="round1Rect">
            <a:avLst>
              <a:gd name="adj" fmla="val 24094"/>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 name="Picture 8" descr="Footer3.png"/>
          <p:cNvPicPr>
            <a:picLocks noChangeAspect="1"/>
          </p:cNvPicPr>
          <p:nvPr userDrawn="1"/>
        </p:nvPicPr>
        <p:blipFill>
          <a:blip r:embed="rId2" cstate="print"/>
          <a:srcRect/>
          <a:stretch>
            <a:fillRect/>
          </a:stretch>
        </p:blipFill>
        <p:spPr bwMode="auto">
          <a:xfrm>
            <a:off x="544513" y="6386513"/>
            <a:ext cx="1719262" cy="142875"/>
          </a:xfrm>
          <a:prstGeom prst="rect">
            <a:avLst/>
          </a:prstGeom>
          <a:noFill/>
          <a:ln w="9525">
            <a:noFill/>
            <a:miter lim="800000"/>
            <a:headEnd/>
            <a:tailEnd/>
          </a:ln>
        </p:spPr>
      </p:pic>
      <p:pic>
        <p:nvPicPr>
          <p:cNvPr id="6" name="Picture 9" descr="Footer 2.png"/>
          <p:cNvPicPr>
            <a:picLocks noChangeAspect="1"/>
          </p:cNvPicPr>
          <p:nvPr userDrawn="1"/>
        </p:nvPicPr>
        <p:blipFill>
          <a:blip r:embed="rId3" cstate="print"/>
          <a:srcRect/>
          <a:stretch>
            <a:fillRect/>
          </a:stretch>
        </p:blipFill>
        <p:spPr bwMode="auto">
          <a:xfrm>
            <a:off x="7504113" y="6313488"/>
            <a:ext cx="1103312" cy="215900"/>
          </a:xfrm>
          <a:prstGeom prst="rect">
            <a:avLst/>
          </a:prstGeom>
          <a:noFill/>
          <a:ln w="9525">
            <a:noFill/>
            <a:miter lim="800000"/>
            <a:headEnd/>
            <a:tailEnd/>
          </a:ln>
        </p:spPr>
      </p:pic>
      <p:cxnSp>
        <p:nvCxnSpPr>
          <p:cNvPr id="7" name="Straight Connector 6"/>
          <p:cNvCxnSpPr/>
          <p:nvPr userDrawn="1"/>
        </p:nvCxnSpPr>
        <p:spPr>
          <a:xfrm>
            <a:off x="544513" y="6194425"/>
            <a:ext cx="8062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4513" y="492345"/>
            <a:ext cx="8062912" cy="1053426"/>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3pPr>
              <a:spcBef>
                <a:spcPts val="800"/>
              </a:spcBef>
              <a:defRPr/>
            </a:lvl3pPr>
            <a:lvl4pPr>
              <a:spcBef>
                <a:spcPts val="800"/>
              </a:spcBef>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flipV="1">
            <a:off x="6289675"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5438D12E-5458-442A-B0B7-DC88F282F4C0}"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178562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432C7F-9F01-4CBC-A4C7-3A50F4CF6E78}"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4082863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flipV="1">
            <a:off x="7543800" y="173038"/>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7E5AD0-630F-4A23-BCCB-E01858CDC83C}"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181483658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B1941F95-9B2C-4C4B-A814-84D5EB0A4066}"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411246343"/>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descr="Footer3.png"/>
          <p:cNvPicPr>
            <a:picLocks noChangeAspect="1"/>
          </p:cNvPicPr>
          <p:nvPr userDrawn="1"/>
        </p:nvPicPr>
        <p:blipFill>
          <a:blip r:embed="rId2" cstate="print"/>
          <a:srcRect/>
          <a:stretch>
            <a:fillRect/>
          </a:stretch>
        </p:blipFill>
        <p:spPr bwMode="auto">
          <a:xfrm>
            <a:off x="544513" y="6386513"/>
            <a:ext cx="1719262" cy="142875"/>
          </a:xfrm>
          <a:prstGeom prst="rect">
            <a:avLst/>
          </a:prstGeom>
          <a:noFill/>
          <a:ln w="9525">
            <a:noFill/>
            <a:miter lim="800000"/>
            <a:headEnd/>
            <a:tailEnd/>
          </a:ln>
        </p:spPr>
      </p:pic>
      <p:pic>
        <p:nvPicPr>
          <p:cNvPr id="3" name="Picture 8" descr="Footer 2.png"/>
          <p:cNvPicPr>
            <a:picLocks noChangeAspect="1"/>
          </p:cNvPicPr>
          <p:nvPr userDrawn="1"/>
        </p:nvPicPr>
        <p:blipFill>
          <a:blip r:embed="rId3" cstate="print"/>
          <a:srcRect/>
          <a:stretch>
            <a:fillRect/>
          </a:stretch>
        </p:blipFill>
        <p:spPr bwMode="auto">
          <a:xfrm>
            <a:off x="7504113" y="6313488"/>
            <a:ext cx="1103312" cy="215900"/>
          </a:xfrm>
          <a:prstGeom prst="rect">
            <a:avLst/>
          </a:prstGeom>
          <a:noFill/>
          <a:ln w="9525">
            <a:noFill/>
            <a:miter lim="800000"/>
            <a:headEnd/>
            <a:tailEnd/>
          </a:ln>
        </p:spPr>
      </p:pic>
      <p:cxnSp>
        <p:nvCxnSpPr>
          <p:cNvPr id="4" name="Straight Connector 3"/>
          <p:cNvCxnSpPr/>
          <p:nvPr userDrawn="1"/>
        </p:nvCxnSpPr>
        <p:spPr>
          <a:xfrm>
            <a:off x="544513" y="6194425"/>
            <a:ext cx="8062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a:xfrm>
            <a:off x="768350" y="6470650"/>
            <a:ext cx="1616075" cy="274638"/>
          </a:xfrm>
          <a:prstGeom prst="rect">
            <a:avLst/>
          </a:prstGeom>
        </p:spPr>
        <p:txBody>
          <a:bodyPr/>
          <a:lstStyle>
            <a:lvl1pPr>
              <a:defRPr/>
            </a:lvl1pPr>
          </a:lstStyle>
          <a:p>
            <a:pPr>
              <a:defRPr/>
            </a:pPr>
            <a:endParaRPr lang="en-GB" altLang="en-US" dirty="0"/>
          </a:p>
        </p:txBody>
      </p:sp>
      <p:sp>
        <p:nvSpPr>
          <p:cNvPr id="4" name="Rectangle 5"/>
          <p:cNvSpPr>
            <a:spLocks noGrp="1" noChangeArrowheads="1"/>
          </p:cNvSpPr>
          <p:nvPr>
            <p:ph type="ftr" sz="quarter" idx="11"/>
          </p:nvPr>
        </p:nvSpPr>
        <p:spPr>
          <a:xfrm>
            <a:off x="3632200" y="6470650"/>
            <a:ext cx="4425950" cy="274638"/>
          </a:xfrm>
          <a:prstGeom prst="rect">
            <a:avLst/>
          </a:prstGeom>
        </p:spPr>
        <p:txBody>
          <a:bodyPr/>
          <a:lstStyle>
            <a:lvl1pPr>
              <a:defRPr/>
            </a:lvl1pPr>
          </a:lstStyle>
          <a:p>
            <a:pPr>
              <a:defRPr/>
            </a:pPr>
            <a:endParaRPr lang="en-GB" altLang="en-US" dirty="0"/>
          </a:p>
        </p:txBody>
      </p:sp>
      <p:sp>
        <p:nvSpPr>
          <p:cNvPr id="5" name="Rectangle 6"/>
          <p:cNvSpPr>
            <a:spLocks noGrp="1" noChangeArrowheads="1"/>
          </p:cNvSpPr>
          <p:nvPr>
            <p:ph type="sldNum" sz="quarter" idx="12"/>
          </p:nvPr>
        </p:nvSpPr>
        <p:spPr>
          <a:xfrm>
            <a:off x="8128000" y="6470650"/>
            <a:ext cx="730250" cy="274638"/>
          </a:xfrm>
          <a:prstGeom prst="rect">
            <a:avLst/>
          </a:prstGeom>
        </p:spPr>
        <p:txBody>
          <a:bodyPr/>
          <a:lstStyle>
            <a:lvl1pPr>
              <a:defRPr/>
            </a:lvl1pPr>
          </a:lstStyle>
          <a:p>
            <a:pPr>
              <a:defRPr/>
            </a:pPr>
            <a:fld id="{B1941F95-9B2C-4C4B-A814-84D5EB0A4066}" type="slidenum">
              <a:rPr lang="en-GB" altLang="en-US"/>
              <a:pPr>
                <a:defRPr/>
              </a:pPr>
              <a:t>‹#›</a:t>
            </a:fld>
            <a:endParaRPr lang="en-GB" altLang="en-US" dirty="0"/>
          </a:p>
        </p:txBody>
      </p:sp>
    </p:spTree>
    <p:extLst>
      <p:ext uri="{BB962C8B-B14F-4D97-AF65-F5344CB8AC3E}">
        <p14:creationId xmlns:p14="http://schemas.microsoft.com/office/powerpoint/2010/main" val="3976603865"/>
      </p:ext>
    </p:extLst>
  </p:cSld>
  <p:clrMapOvr>
    <a:masterClrMapping/>
  </p:clrMapOvr>
  <p:transition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4763" y="0"/>
            <a:ext cx="9139237" cy="4572000"/>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6289675"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lgn="l">
              <a:defRPr/>
            </a:lvl1pPr>
          </a:lstStyle>
          <a:p>
            <a:pPr>
              <a:defRPr/>
            </a:pPr>
            <a:endParaRPr lang="en-GB" altLang="en-US" dirty="0">
              <a:solidFill>
                <a:prstClr val="black">
                  <a:lumMod val="95000"/>
                  <a:lumOff val="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18A0207-EEC4-4F1A-8256-05B909872F90}"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33101793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54300C-EEF4-4283-ACAA-6A0474C26DCE}" type="slidenum">
              <a:rPr lang="en-GB" altLang="en-US">
                <a:solidFill>
                  <a:prstClr val="black">
                    <a:lumMod val="95000"/>
                    <a:lumOff val="5000"/>
                  </a:prstClr>
                </a:solidFill>
              </a:rPr>
              <a:pPr>
                <a:defRPr/>
              </a:pPr>
              <a:t>‹#›</a:t>
            </a:fld>
            <a:endParaRPr lang="en-GB" altLang="en-US" dirty="0">
              <a:solidFill>
                <a:prstClr val="black">
                  <a:lumMod val="95000"/>
                  <a:lumOff val="5000"/>
                </a:prstClr>
              </a:solidFill>
            </a:endParaRPr>
          </a:p>
        </p:txBody>
      </p:sp>
    </p:spTree>
    <p:extLst>
      <p:ext uri="{BB962C8B-B14F-4D97-AF65-F5344CB8AC3E}">
        <p14:creationId xmlns:p14="http://schemas.microsoft.com/office/powerpoint/2010/main" val="237138537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513" y="485775"/>
            <a:ext cx="8062912" cy="72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544513" y="1871663"/>
            <a:ext cx="8062912" cy="3724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endParaRPr lang="en-GB" smtClean="0"/>
          </a:p>
        </p:txBody>
      </p:sp>
      <p:cxnSp>
        <p:nvCxnSpPr>
          <p:cNvPr id="16" name="Straight Connector 15"/>
          <p:cNvCxnSpPr/>
          <p:nvPr/>
        </p:nvCxnSpPr>
        <p:spPr>
          <a:xfrm>
            <a:off x="544513" y="1292225"/>
            <a:ext cx="806291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9" name="Picture 14" descr="Footer3.png"/>
          <p:cNvPicPr>
            <a:picLocks noChangeAspect="1"/>
          </p:cNvPicPr>
          <p:nvPr/>
        </p:nvPicPr>
        <p:blipFill>
          <a:blip r:embed="rId9" cstate="print"/>
          <a:srcRect/>
          <a:stretch>
            <a:fillRect/>
          </a:stretch>
        </p:blipFill>
        <p:spPr bwMode="auto">
          <a:xfrm>
            <a:off x="544513" y="6386513"/>
            <a:ext cx="1719262" cy="142875"/>
          </a:xfrm>
          <a:prstGeom prst="rect">
            <a:avLst/>
          </a:prstGeom>
          <a:noFill/>
          <a:ln w="9525">
            <a:noFill/>
            <a:miter lim="800000"/>
            <a:headEnd/>
            <a:tailEnd/>
          </a:ln>
        </p:spPr>
      </p:pic>
      <p:pic>
        <p:nvPicPr>
          <p:cNvPr id="1030" name="Picture 16" descr="Footer 2.png"/>
          <p:cNvPicPr>
            <a:picLocks noChangeAspect="1"/>
          </p:cNvPicPr>
          <p:nvPr/>
        </p:nvPicPr>
        <p:blipFill>
          <a:blip r:embed="rId10" cstate="print"/>
          <a:srcRect/>
          <a:stretch>
            <a:fillRect/>
          </a:stretch>
        </p:blipFill>
        <p:spPr bwMode="auto">
          <a:xfrm>
            <a:off x="7504113" y="6313488"/>
            <a:ext cx="1103312" cy="215900"/>
          </a:xfrm>
          <a:prstGeom prst="rect">
            <a:avLst/>
          </a:prstGeom>
          <a:noFill/>
          <a:ln w="9525">
            <a:noFill/>
            <a:miter lim="800000"/>
            <a:headEnd/>
            <a:tailEnd/>
          </a:ln>
        </p:spPr>
      </p:pic>
      <p:cxnSp>
        <p:nvCxnSpPr>
          <p:cNvPr id="20" name="Straight Connector 19"/>
          <p:cNvCxnSpPr/>
          <p:nvPr/>
        </p:nvCxnSpPr>
        <p:spPr>
          <a:xfrm>
            <a:off x="544513" y="6194425"/>
            <a:ext cx="8062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69" r:id="rId2"/>
    <p:sldLayoutId id="2147483666" r:id="rId3"/>
    <p:sldLayoutId id="2147483670" r:id="rId4"/>
    <p:sldLayoutId id="2147483667" r:id="rId5"/>
    <p:sldLayoutId id="2147483671" r:id="rId6"/>
    <p:sldLayoutId id="2147483672" r:id="rId7"/>
  </p:sldLayoutIdLst>
  <p:timing>
    <p:tnLst>
      <p:par>
        <p:cTn id="1" dur="indefinite" restart="never" nodeType="tmRoot"/>
      </p:par>
    </p:tnLst>
  </p:timing>
  <p:txStyles>
    <p:titleStyle>
      <a:lvl1pPr algn="l" rtl="0" fontAlgn="base">
        <a:lnSpc>
          <a:spcPts val="3400"/>
        </a:lnSpc>
        <a:spcBef>
          <a:spcPct val="0"/>
        </a:spcBef>
        <a:spcAft>
          <a:spcPct val="0"/>
        </a:spcAft>
        <a:defRPr sz="3200" b="1" kern="1200">
          <a:solidFill>
            <a:schemeClr val="accent1"/>
          </a:solidFill>
          <a:latin typeface="+mj-lt"/>
          <a:ea typeface="+mj-ea"/>
          <a:cs typeface="+mj-cs"/>
        </a:defRPr>
      </a:lvl1pPr>
      <a:lvl2pPr algn="l" rtl="0" fontAlgn="base">
        <a:lnSpc>
          <a:spcPts val="3400"/>
        </a:lnSpc>
        <a:spcBef>
          <a:spcPct val="0"/>
        </a:spcBef>
        <a:spcAft>
          <a:spcPct val="0"/>
        </a:spcAft>
        <a:defRPr sz="3200" b="1">
          <a:solidFill>
            <a:schemeClr val="accent1"/>
          </a:solidFill>
          <a:latin typeface="Arial" charset="0"/>
        </a:defRPr>
      </a:lvl2pPr>
      <a:lvl3pPr algn="l" rtl="0" fontAlgn="base">
        <a:lnSpc>
          <a:spcPts val="3400"/>
        </a:lnSpc>
        <a:spcBef>
          <a:spcPct val="0"/>
        </a:spcBef>
        <a:spcAft>
          <a:spcPct val="0"/>
        </a:spcAft>
        <a:defRPr sz="3200" b="1">
          <a:solidFill>
            <a:schemeClr val="accent1"/>
          </a:solidFill>
          <a:latin typeface="Arial" charset="0"/>
        </a:defRPr>
      </a:lvl3pPr>
      <a:lvl4pPr algn="l" rtl="0" fontAlgn="base">
        <a:lnSpc>
          <a:spcPts val="3400"/>
        </a:lnSpc>
        <a:spcBef>
          <a:spcPct val="0"/>
        </a:spcBef>
        <a:spcAft>
          <a:spcPct val="0"/>
        </a:spcAft>
        <a:defRPr sz="3200" b="1">
          <a:solidFill>
            <a:schemeClr val="accent1"/>
          </a:solidFill>
          <a:latin typeface="Arial" charset="0"/>
        </a:defRPr>
      </a:lvl4pPr>
      <a:lvl5pPr algn="l" rtl="0" fontAlgn="base">
        <a:lnSpc>
          <a:spcPts val="3400"/>
        </a:lnSpc>
        <a:spcBef>
          <a:spcPct val="0"/>
        </a:spcBef>
        <a:spcAft>
          <a:spcPct val="0"/>
        </a:spcAft>
        <a:defRPr sz="3200" b="1">
          <a:solidFill>
            <a:schemeClr val="accent1"/>
          </a:solidFill>
          <a:latin typeface="Arial" charset="0"/>
        </a:defRPr>
      </a:lvl5pPr>
      <a:lvl6pPr marL="457200" algn="l" rtl="0" fontAlgn="base">
        <a:lnSpc>
          <a:spcPts val="3400"/>
        </a:lnSpc>
        <a:spcBef>
          <a:spcPct val="0"/>
        </a:spcBef>
        <a:spcAft>
          <a:spcPct val="0"/>
        </a:spcAft>
        <a:defRPr sz="3200" b="1">
          <a:solidFill>
            <a:schemeClr val="accent1"/>
          </a:solidFill>
          <a:latin typeface="Arial" charset="0"/>
        </a:defRPr>
      </a:lvl6pPr>
      <a:lvl7pPr marL="914400" algn="l" rtl="0" fontAlgn="base">
        <a:lnSpc>
          <a:spcPts val="3400"/>
        </a:lnSpc>
        <a:spcBef>
          <a:spcPct val="0"/>
        </a:spcBef>
        <a:spcAft>
          <a:spcPct val="0"/>
        </a:spcAft>
        <a:defRPr sz="3200" b="1">
          <a:solidFill>
            <a:schemeClr val="accent1"/>
          </a:solidFill>
          <a:latin typeface="Arial" charset="0"/>
        </a:defRPr>
      </a:lvl7pPr>
      <a:lvl8pPr marL="1371600" algn="l" rtl="0" fontAlgn="base">
        <a:lnSpc>
          <a:spcPts val="3400"/>
        </a:lnSpc>
        <a:spcBef>
          <a:spcPct val="0"/>
        </a:spcBef>
        <a:spcAft>
          <a:spcPct val="0"/>
        </a:spcAft>
        <a:defRPr sz="3200" b="1">
          <a:solidFill>
            <a:schemeClr val="accent1"/>
          </a:solidFill>
          <a:latin typeface="Arial" charset="0"/>
        </a:defRPr>
      </a:lvl8pPr>
      <a:lvl9pPr marL="1828800" algn="l" rtl="0" fontAlgn="base">
        <a:lnSpc>
          <a:spcPts val="3400"/>
        </a:lnSpc>
        <a:spcBef>
          <a:spcPct val="0"/>
        </a:spcBef>
        <a:spcAft>
          <a:spcPct val="0"/>
        </a:spcAft>
        <a:defRPr sz="3200" b="1">
          <a:solidFill>
            <a:schemeClr val="accent1"/>
          </a:solidFill>
          <a:latin typeface="Arial" charset="0"/>
        </a:defRPr>
      </a:lvl9pPr>
    </p:titleStyle>
    <p:bodyStyle>
      <a:lvl1pPr algn="l" rtl="0" fontAlgn="base">
        <a:spcBef>
          <a:spcPts val="1200"/>
        </a:spcBef>
        <a:spcAft>
          <a:spcPct val="0"/>
        </a:spcAft>
        <a:buFont typeface="Arial" charset="0"/>
        <a:defRPr sz="2400" kern="1200">
          <a:solidFill>
            <a:schemeClr val="tx1"/>
          </a:solidFill>
          <a:latin typeface="+mn-lt"/>
          <a:ea typeface="+mn-ea"/>
          <a:cs typeface="+mn-cs"/>
        </a:defRPr>
      </a:lvl1pPr>
      <a:lvl2pPr marL="268288" indent="-268288" algn="l" rtl="0" fontAlgn="base">
        <a:spcBef>
          <a:spcPts val="1800"/>
        </a:spcBef>
        <a:spcAft>
          <a:spcPct val="0"/>
        </a:spcAft>
        <a:buClr>
          <a:schemeClr val="accent1"/>
        </a:buClr>
        <a:buFont typeface="Arial" charset="0"/>
        <a:buChar char="•"/>
        <a:defRPr sz="2400" kern="1200">
          <a:solidFill>
            <a:schemeClr val="tx1"/>
          </a:solidFill>
          <a:latin typeface="+mn-lt"/>
          <a:ea typeface="+mn-ea"/>
          <a:cs typeface="+mn-cs"/>
        </a:defRPr>
      </a:lvl2pPr>
      <a:lvl3pPr marL="601663" indent="-274638" algn="l" rtl="0" fontAlgn="base">
        <a:spcBef>
          <a:spcPts val="800"/>
        </a:spcBef>
        <a:spcAft>
          <a:spcPct val="0"/>
        </a:spcAft>
        <a:buClr>
          <a:schemeClr val="accent1"/>
        </a:buClr>
        <a:buFont typeface="Symbol" pitchFamily="18" charset="2"/>
        <a:buChar char="-"/>
        <a:defRPr sz="2200" kern="1200">
          <a:solidFill>
            <a:schemeClr val="tx1"/>
          </a:solidFill>
          <a:latin typeface="+mn-lt"/>
          <a:ea typeface="+mn-ea"/>
          <a:cs typeface="+mn-cs"/>
        </a:defRPr>
      </a:lvl3pPr>
      <a:lvl4pPr marL="863600" indent="-203200" algn="l" rtl="0" fontAlgn="base">
        <a:spcBef>
          <a:spcPts val="800"/>
        </a:spcBef>
        <a:spcAft>
          <a:spcPct val="0"/>
        </a:spcAft>
        <a:buClr>
          <a:schemeClr val="accent1"/>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eaLnBrk="0" hangingPunct="0">
              <a:defRPr/>
            </a:pPr>
            <a:endParaRPr lang="en-GB" altLang="en-US" dirty="0">
              <a:solidFill>
                <a:prstClr val="black">
                  <a:lumMod val="95000"/>
                  <a:lumOff val="5000"/>
                </a:prstClr>
              </a:solidFill>
              <a:cs typeface="+mn-cs"/>
            </a:endParaRPr>
          </a:p>
        </p:txBody>
      </p:sp>
      <p:sp>
        <p:nvSpPr>
          <p:cNvPr id="5" name="Footer Placeholder 4"/>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eaLnBrk="0" hangingPunct="0">
              <a:defRPr/>
            </a:pPr>
            <a:endParaRPr lang="en-GB" altLang="en-US" dirty="0">
              <a:solidFill>
                <a:prstClr val="black">
                  <a:lumMod val="95000"/>
                  <a:lumOff val="5000"/>
                </a:prstClr>
              </a:solidFill>
              <a:cs typeface="+mn-cs"/>
            </a:endParaRPr>
          </a:p>
        </p:txBody>
      </p:sp>
      <p:sp>
        <p:nvSpPr>
          <p:cNvPr id="6" name="Slide Number Placeholder 5"/>
          <p:cNvSpPr>
            <a:spLocks noGrp="1"/>
          </p:cNvSpPr>
          <p:nvPr>
            <p:ph type="sldNum" sz="quarter" idx="4"/>
          </p:nvPr>
        </p:nvSpPr>
        <p:spPr>
          <a:xfrm>
            <a:off x="8128000" y="6470650"/>
            <a:ext cx="730250" cy="274638"/>
          </a:xfrm>
          <a:prstGeom prst="rect">
            <a:avLst/>
          </a:prstGeom>
        </p:spPr>
        <p:txBody>
          <a:bodyPr vert="horz" lIns="91440" tIns="45720" rIns="91440" bIns="45720" rtlCol="0" anchor="ctr"/>
          <a:lstStyle>
            <a:lvl1pPr algn="l">
              <a:defRPr sz="1000" smtClean="0">
                <a:solidFill>
                  <a:schemeClr val="tx1">
                    <a:lumMod val="95000"/>
                    <a:lumOff val="5000"/>
                  </a:schemeClr>
                </a:solidFill>
                <a:latin typeface="+mj-lt"/>
              </a:defRPr>
            </a:lvl1pPr>
          </a:lstStyle>
          <a:p>
            <a:pPr eaLnBrk="0" hangingPunct="0">
              <a:defRPr/>
            </a:pPr>
            <a:fld id="{6A1BD28E-759C-4D74-85B2-60B99EDA77C2}" type="slidenum">
              <a:rPr lang="en-GB" altLang="en-US">
                <a:solidFill>
                  <a:prstClr val="black">
                    <a:lumMod val="95000"/>
                    <a:lumOff val="5000"/>
                  </a:prstClr>
                </a:solidFill>
                <a:cs typeface="+mn-cs"/>
              </a:rPr>
              <a:pPr eaLnBrk="0" hangingPunct="0">
                <a:defRPr/>
              </a:pPr>
              <a:t>‹#›</a:t>
            </a:fld>
            <a:endParaRPr lang="en-GB" altLang="en-US" dirty="0">
              <a:solidFill>
                <a:prstClr val="black">
                  <a:lumMod val="95000"/>
                  <a:lumOff val="5000"/>
                </a:prstClr>
              </a:solidFill>
              <a:cs typeface="+mn-cs"/>
            </a:endParaRPr>
          </a:p>
        </p:txBody>
      </p:sp>
      <p:cxnSp>
        <p:nvCxnSpPr>
          <p:cNvPr id="7" name="Straight Connector 6"/>
          <p:cNvCxnSpPr/>
          <p:nvPr/>
        </p:nvCxnSpPr>
        <p:spPr>
          <a:xfrm flipV="1">
            <a:off x="5715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762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iming>
    <p:tnLst>
      <p:par>
        <p:cTn id="1" dur="indefinite" restart="never" nodeType="tmRoot"/>
      </p:par>
    </p:tnLst>
  </p:timing>
  <p:txStyles>
    <p:titleStyle>
      <a:lvl1pPr algn="l" rtl="0" fontAlgn="base">
        <a:lnSpc>
          <a:spcPct val="80000"/>
        </a:lnSpc>
        <a:spcBef>
          <a:spcPct val="0"/>
        </a:spcBef>
        <a:spcAft>
          <a:spcPct val="0"/>
        </a:spcAft>
        <a:defRPr sz="4400" kern="1200" cap="all" spc="100">
          <a:solidFill>
            <a:srgbClr val="0D0D0D"/>
          </a:solidFill>
          <a:latin typeface="+mj-lt"/>
          <a:ea typeface="+mj-ea"/>
          <a:cs typeface="+mj-cs"/>
        </a:defRPr>
      </a:lvl1pPr>
      <a:lvl2pPr algn="l" rtl="0" fontAlgn="base">
        <a:lnSpc>
          <a:spcPct val="80000"/>
        </a:lnSpc>
        <a:spcBef>
          <a:spcPct val="0"/>
        </a:spcBef>
        <a:spcAft>
          <a:spcPct val="0"/>
        </a:spcAft>
        <a:defRPr sz="4400">
          <a:solidFill>
            <a:srgbClr val="0D0D0D"/>
          </a:solidFill>
          <a:latin typeface="Tw Cen MT Condensed" panose="020B0606020104020203" pitchFamily="34" charset="0"/>
        </a:defRPr>
      </a:lvl2pPr>
      <a:lvl3pPr algn="l" rtl="0" fontAlgn="base">
        <a:lnSpc>
          <a:spcPct val="80000"/>
        </a:lnSpc>
        <a:spcBef>
          <a:spcPct val="0"/>
        </a:spcBef>
        <a:spcAft>
          <a:spcPct val="0"/>
        </a:spcAft>
        <a:defRPr sz="4400">
          <a:solidFill>
            <a:srgbClr val="0D0D0D"/>
          </a:solidFill>
          <a:latin typeface="Tw Cen MT Condensed" panose="020B0606020104020203" pitchFamily="34" charset="0"/>
        </a:defRPr>
      </a:lvl3pPr>
      <a:lvl4pPr algn="l" rtl="0" fontAlgn="base">
        <a:lnSpc>
          <a:spcPct val="80000"/>
        </a:lnSpc>
        <a:spcBef>
          <a:spcPct val="0"/>
        </a:spcBef>
        <a:spcAft>
          <a:spcPct val="0"/>
        </a:spcAft>
        <a:defRPr sz="4400">
          <a:solidFill>
            <a:srgbClr val="0D0D0D"/>
          </a:solidFill>
          <a:latin typeface="Tw Cen MT Condensed" panose="020B0606020104020203" pitchFamily="34" charset="0"/>
        </a:defRPr>
      </a:lvl4pPr>
      <a:lvl5pPr algn="l" rtl="0" fontAlgn="base">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fontAlgn="base">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eaLnBrk="0" hangingPunct="0">
              <a:defRPr/>
            </a:pPr>
            <a:endParaRPr lang="en-GB" altLang="en-US" dirty="0">
              <a:solidFill>
                <a:prstClr val="black">
                  <a:lumMod val="95000"/>
                  <a:lumOff val="5000"/>
                </a:prstClr>
              </a:solidFill>
              <a:cs typeface="+mn-cs"/>
            </a:endParaRPr>
          </a:p>
        </p:txBody>
      </p:sp>
      <p:sp>
        <p:nvSpPr>
          <p:cNvPr id="5" name="Footer Placeholder 4"/>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eaLnBrk="0" hangingPunct="0">
              <a:defRPr/>
            </a:pPr>
            <a:endParaRPr lang="en-GB" altLang="en-US" dirty="0">
              <a:solidFill>
                <a:prstClr val="black">
                  <a:lumMod val="95000"/>
                  <a:lumOff val="5000"/>
                </a:prstClr>
              </a:solidFill>
              <a:cs typeface="+mn-cs"/>
            </a:endParaRPr>
          </a:p>
        </p:txBody>
      </p:sp>
      <p:sp>
        <p:nvSpPr>
          <p:cNvPr id="6" name="Slide Number Placeholder 5"/>
          <p:cNvSpPr>
            <a:spLocks noGrp="1"/>
          </p:cNvSpPr>
          <p:nvPr>
            <p:ph type="sldNum" sz="quarter" idx="4"/>
          </p:nvPr>
        </p:nvSpPr>
        <p:spPr>
          <a:xfrm>
            <a:off x="8128000" y="6470650"/>
            <a:ext cx="730250" cy="274638"/>
          </a:xfrm>
          <a:prstGeom prst="rect">
            <a:avLst/>
          </a:prstGeom>
        </p:spPr>
        <p:txBody>
          <a:bodyPr vert="horz" lIns="91440" tIns="45720" rIns="91440" bIns="45720" rtlCol="0" anchor="ctr"/>
          <a:lstStyle>
            <a:lvl1pPr algn="l">
              <a:defRPr sz="1000" smtClean="0">
                <a:solidFill>
                  <a:schemeClr val="tx1">
                    <a:lumMod val="95000"/>
                    <a:lumOff val="5000"/>
                  </a:schemeClr>
                </a:solidFill>
                <a:latin typeface="+mj-lt"/>
              </a:defRPr>
            </a:lvl1pPr>
          </a:lstStyle>
          <a:p>
            <a:pPr eaLnBrk="0" hangingPunct="0">
              <a:defRPr/>
            </a:pPr>
            <a:fld id="{6A1BD28E-759C-4D74-85B2-60B99EDA77C2}" type="slidenum">
              <a:rPr lang="en-GB" altLang="en-US">
                <a:solidFill>
                  <a:prstClr val="black">
                    <a:lumMod val="95000"/>
                    <a:lumOff val="5000"/>
                  </a:prstClr>
                </a:solidFill>
                <a:cs typeface="+mn-cs"/>
              </a:rPr>
              <a:pPr eaLnBrk="0" hangingPunct="0">
                <a:defRPr/>
              </a:pPr>
              <a:t>‹#›</a:t>
            </a:fld>
            <a:endParaRPr lang="en-GB" altLang="en-US" dirty="0">
              <a:solidFill>
                <a:prstClr val="black">
                  <a:lumMod val="95000"/>
                  <a:lumOff val="5000"/>
                </a:prstClr>
              </a:solidFill>
              <a:cs typeface="+mn-cs"/>
            </a:endParaRPr>
          </a:p>
        </p:txBody>
      </p:sp>
      <p:cxnSp>
        <p:nvCxnSpPr>
          <p:cNvPr id="7" name="Straight Connector 6"/>
          <p:cNvCxnSpPr/>
          <p:nvPr/>
        </p:nvCxnSpPr>
        <p:spPr>
          <a:xfrm flipV="1">
            <a:off x="5715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2573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fade/>
  </p:transition>
  <p:timing>
    <p:tnLst>
      <p:par>
        <p:cTn id="1" dur="indefinite" restart="never" nodeType="tmRoot"/>
      </p:par>
    </p:tnLst>
  </p:timing>
  <p:txStyles>
    <p:titleStyle>
      <a:lvl1pPr algn="l" rtl="0" fontAlgn="base">
        <a:lnSpc>
          <a:spcPct val="80000"/>
        </a:lnSpc>
        <a:spcBef>
          <a:spcPct val="0"/>
        </a:spcBef>
        <a:spcAft>
          <a:spcPct val="0"/>
        </a:spcAft>
        <a:defRPr sz="4400" kern="1200" cap="all" spc="100">
          <a:solidFill>
            <a:srgbClr val="0D0D0D"/>
          </a:solidFill>
          <a:latin typeface="+mj-lt"/>
          <a:ea typeface="+mj-ea"/>
          <a:cs typeface="+mj-cs"/>
        </a:defRPr>
      </a:lvl1pPr>
      <a:lvl2pPr algn="l" rtl="0" fontAlgn="base">
        <a:lnSpc>
          <a:spcPct val="80000"/>
        </a:lnSpc>
        <a:spcBef>
          <a:spcPct val="0"/>
        </a:spcBef>
        <a:spcAft>
          <a:spcPct val="0"/>
        </a:spcAft>
        <a:defRPr sz="4400">
          <a:solidFill>
            <a:srgbClr val="0D0D0D"/>
          </a:solidFill>
          <a:latin typeface="Tw Cen MT Condensed" panose="020B0606020104020203" pitchFamily="34" charset="0"/>
        </a:defRPr>
      </a:lvl2pPr>
      <a:lvl3pPr algn="l" rtl="0" fontAlgn="base">
        <a:lnSpc>
          <a:spcPct val="80000"/>
        </a:lnSpc>
        <a:spcBef>
          <a:spcPct val="0"/>
        </a:spcBef>
        <a:spcAft>
          <a:spcPct val="0"/>
        </a:spcAft>
        <a:defRPr sz="4400">
          <a:solidFill>
            <a:srgbClr val="0D0D0D"/>
          </a:solidFill>
          <a:latin typeface="Tw Cen MT Condensed" panose="020B0606020104020203" pitchFamily="34" charset="0"/>
        </a:defRPr>
      </a:lvl3pPr>
      <a:lvl4pPr algn="l" rtl="0" fontAlgn="base">
        <a:lnSpc>
          <a:spcPct val="80000"/>
        </a:lnSpc>
        <a:spcBef>
          <a:spcPct val="0"/>
        </a:spcBef>
        <a:spcAft>
          <a:spcPct val="0"/>
        </a:spcAft>
        <a:defRPr sz="4400">
          <a:solidFill>
            <a:srgbClr val="0D0D0D"/>
          </a:solidFill>
          <a:latin typeface="Tw Cen MT Condensed" panose="020B0606020104020203" pitchFamily="34" charset="0"/>
        </a:defRPr>
      </a:lvl4pPr>
      <a:lvl5pPr algn="l" rtl="0" fontAlgn="base">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fontAlgn="base">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eaLnBrk="0" hangingPunct="0">
              <a:defRPr/>
            </a:pPr>
            <a:endParaRPr lang="en-GB" altLang="en-US" dirty="0">
              <a:solidFill>
                <a:prstClr val="black">
                  <a:lumMod val="95000"/>
                  <a:lumOff val="5000"/>
                </a:prstClr>
              </a:solidFill>
              <a:cs typeface="+mn-cs"/>
            </a:endParaRPr>
          </a:p>
        </p:txBody>
      </p:sp>
      <p:sp>
        <p:nvSpPr>
          <p:cNvPr id="5" name="Footer Placeholder 4"/>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eaLnBrk="0" hangingPunct="0">
              <a:defRPr/>
            </a:pPr>
            <a:endParaRPr lang="en-GB" altLang="en-US" dirty="0">
              <a:solidFill>
                <a:prstClr val="black">
                  <a:lumMod val="95000"/>
                  <a:lumOff val="5000"/>
                </a:prstClr>
              </a:solidFill>
              <a:cs typeface="+mn-cs"/>
            </a:endParaRPr>
          </a:p>
        </p:txBody>
      </p:sp>
      <p:sp>
        <p:nvSpPr>
          <p:cNvPr id="6" name="Slide Number Placeholder 5"/>
          <p:cNvSpPr>
            <a:spLocks noGrp="1"/>
          </p:cNvSpPr>
          <p:nvPr>
            <p:ph type="sldNum" sz="quarter" idx="4"/>
          </p:nvPr>
        </p:nvSpPr>
        <p:spPr>
          <a:xfrm>
            <a:off x="8128000" y="6470650"/>
            <a:ext cx="730250" cy="274638"/>
          </a:xfrm>
          <a:prstGeom prst="rect">
            <a:avLst/>
          </a:prstGeom>
        </p:spPr>
        <p:txBody>
          <a:bodyPr vert="horz" lIns="91440" tIns="45720" rIns="91440" bIns="45720" rtlCol="0" anchor="ctr"/>
          <a:lstStyle>
            <a:lvl1pPr algn="l">
              <a:defRPr sz="1000" smtClean="0">
                <a:solidFill>
                  <a:schemeClr val="tx1">
                    <a:lumMod val="95000"/>
                    <a:lumOff val="5000"/>
                  </a:schemeClr>
                </a:solidFill>
                <a:latin typeface="+mj-lt"/>
              </a:defRPr>
            </a:lvl1pPr>
          </a:lstStyle>
          <a:p>
            <a:pPr eaLnBrk="0" hangingPunct="0">
              <a:defRPr/>
            </a:pPr>
            <a:fld id="{6A1BD28E-759C-4D74-85B2-60B99EDA77C2}" type="slidenum">
              <a:rPr lang="en-GB" altLang="en-US">
                <a:solidFill>
                  <a:prstClr val="black">
                    <a:lumMod val="95000"/>
                    <a:lumOff val="5000"/>
                  </a:prstClr>
                </a:solidFill>
                <a:cs typeface="+mn-cs"/>
              </a:rPr>
              <a:pPr eaLnBrk="0" hangingPunct="0">
                <a:defRPr/>
              </a:pPr>
              <a:t>‹#›</a:t>
            </a:fld>
            <a:endParaRPr lang="en-GB" altLang="en-US" dirty="0">
              <a:solidFill>
                <a:prstClr val="black">
                  <a:lumMod val="95000"/>
                  <a:lumOff val="5000"/>
                </a:prstClr>
              </a:solidFill>
              <a:cs typeface="+mn-cs"/>
            </a:endParaRPr>
          </a:p>
        </p:txBody>
      </p:sp>
      <p:cxnSp>
        <p:nvCxnSpPr>
          <p:cNvPr id="7" name="Straight Connector 6"/>
          <p:cNvCxnSpPr/>
          <p:nvPr/>
        </p:nvCxnSpPr>
        <p:spPr>
          <a:xfrm flipV="1">
            <a:off x="5715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0807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fade/>
  </p:transition>
  <p:timing>
    <p:tnLst>
      <p:par>
        <p:cTn id="1" dur="indefinite" restart="never" nodeType="tmRoot"/>
      </p:par>
    </p:tnLst>
  </p:timing>
  <p:txStyles>
    <p:titleStyle>
      <a:lvl1pPr algn="l" rtl="0" fontAlgn="base">
        <a:lnSpc>
          <a:spcPct val="80000"/>
        </a:lnSpc>
        <a:spcBef>
          <a:spcPct val="0"/>
        </a:spcBef>
        <a:spcAft>
          <a:spcPct val="0"/>
        </a:spcAft>
        <a:defRPr sz="4400" kern="1200" cap="all" spc="100">
          <a:solidFill>
            <a:srgbClr val="0D0D0D"/>
          </a:solidFill>
          <a:latin typeface="+mj-lt"/>
          <a:ea typeface="+mj-ea"/>
          <a:cs typeface="+mj-cs"/>
        </a:defRPr>
      </a:lvl1pPr>
      <a:lvl2pPr algn="l" rtl="0" fontAlgn="base">
        <a:lnSpc>
          <a:spcPct val="80000"/>
        </a:lnSpc>
        <a:spcBef>
          <a:spcPct val="0"/>
        </a:spcBef>
        <a:spcAft>
          <a:spcPct val="0"/>
        </a:spcAft>
        <a:defRPr sz="4400">
          <a:solidFill>
            <a:srgbClr val="0D0D0D"/>
          </a:solidFill>
          <a:latin typeface="Tw Cen MT Condensed" panose="020B0606020104020203" pitchFamily="34" charset="0"/>
        </a:defRPr>
      </a:lvl2pPr>
      <a:lvl3pPr algn="l" rtl="0" fontAlgn="base">
        <a:lnSpc>
          <a:spcPct val="80000"/>
        </a:lnSpc>
        <a:spcBef>
          <a:spcPct val="0"/>
        </a:spcBef>
        <a:spcAft>
          <a:spcPct val="0"/>
        </a:spcAft>
        <a:defRPr sz="4400">
          <a:solidFill>
            <a:srgbClr val="0D0D0D"/>
          </a:solidFill>
          <a:latin typeface="Tw Cen MT Condensed" panose="020B0606020104020203" pitchFamily="34" charset="0"/>
        </a:defRPr>
      </a:lvl3pPr>
      <a:lvl4pPr algn="l" rtl="0" fontAlgn="base">
        <a:lnSpc>
          <a:spcPct val="80000"/>
        </a:lnSpc>
        <a:spcBef>
          <a:spcPct val="0"/>
        </a:spcBef>
        <a:spcAft>
          <a:spcPct val="0"/>
        </a:spcAft>
        <a:defRPr sz="4400">
          <a:solidFill>
            <a:srgbClr val="0D0D0D"/>
          </a:solidFill>
          <a:latin typeface="Tw Cen MT Condensed" panose="020B0606020104020203" pitchFamily="34" charset="0"/>
        </a:defRPr>
      </a:lvl4pPr>
      <a:lvl5pPr algn="l" rtl="0" fontAlgn="base">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fontAlgn="base">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fontAlgn="base">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wmf"/><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trocaire.org/education/lent2015"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trocaire.org/education/lent2015"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jpeg"/><Relationship Id="rId3" Type="http://schemas.openxmlformats.org/officeDocument/2006/relationships/slide" Target="slide4.xml"/><Relationship Id="rId7" Type="http://schemas.openxmlformats.org/officeDocument/2006/relationships/slide" Target="slide2.xml"/><Relationship Id="rId12"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3.xml"/><Relationship Id="rId5" Type="http://schemas.openxmlformats.org/officeDocument/2006/relationships/slide" Target="slide3.xml"/><Relationship Id="rId10" Type="http://schemas.openxmlformats.org/officeDocument/2006/relationships/slide" Target="slide10.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544513" y="2754313"/>
            <a:ext cx="7670800" cy="1470025"/>
          </a:xfrm>
        </p:spPr>
        <p:txBody>
          <a:bodyPr/>
          <a:lstStyle/>
          <a:p>
            <a:r>
              <a:rPr lang="en-GB" dirty="0" smtClean="0"/>
              <a:t>Climate Change and Climate Justice</a:t>
            </a:r>
            <a:br>
              <a:rPr lang="en-GB" dirty="0" smtClean="0"/>
            </a:br>
            <a:r>
              <a:rPr lang="en-GB" sz="2400" dirty="0" smtClean="0"/>
              <a:t>Does climate change impact everyone equally?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3059113" y="-315913"/>
            <a:ext cx="6084887" cy="7340471"/>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GB" altLang="en-US" dirty="0" smtClean="0">
              <a:solidFill>
                <a:prstClr val="black"/>
              </a:solidFill>
              <a:latin typeface="Gill Sans MT" panose="020B0502020104020203" pitchFamily="34" charset="0"/>
              <a:cs typeface="+mn-cs"/>
            </a:endParaRPr>
          </a:p>
          <a:p>
            <a:pPr lvl="1">
              <a:spcBef>
                <a:spcPct val="50000"/>
              </a:spcBef>
            </a:pPr>
            <a:endParaRPr lang="en-GB" altLang="en-US" sz="2000" dirty="0" smtClean="0">
              <a:solidFill>
                <a:prstClr val="black"/>
              </a:solidFill>
              <a:latin typeface="Gill Sans MT" panose="020B0502020104020203" pitchFamily="34" charset="0"/>
              <a:cs typeface="+mn-cs"/>
            </a:endParaRPr>
          </a:p>
          <a:p>
            <a:pPr lvl="1">
              <a:spcBef>
                <a:spcPct val="50000"/>
              </a:spcBef>
            </a:pPr>
            <a:r>
              <a:rPr lang="en-GB" altLang="en-US" sz="2000" dirty="0" smtClean="0">
                <a:solidFill>
                  <a:prstClr val="black"/>
                </a:solidFill>
                <a:latin typeface="Arial" panose="020B0604020202020204" pitchFamily="34" charset="0"/>
                <a:cs typeface="Arial" panose="020B0604020202020204" pitchFamily="34" charset="0"/>
              </a:rPr>
              <a:t>Flooding may increase in some areas.</a:t>
            </a:r>
          </a:p>
          <a:p>
            <a:pPr lvl="1">
              <a:spcBef>
                <a:spcPct val="50000"/>
              </a:spcBef>
            </a:pPr>
            <a:r>
              <a:rPr lang="en-GB" altLang="en-US" sz="2000" dirty="0" smtClean="0">
                <a:solidFill>
                  <a:prstClr val="black"/>
                </a:solidFill>
                <a:latin typeface="Arial" panose="020B0604020202020204" pitchFamily="34" charset="0"/>
                <a:cs typeface="Arial" panose="020B0604020202020204" pitchFamily="34" charset="0"/>
              </a:rPr>
              <a:t>More intense and unpredictable rainfall could produce more flash floods. In coastal areas </a:t>
            </a:r>
            <a:br>
              <a:rPr lang="en-GB" altLang="en-US" sz="2000" dirty="0" smtClean="0">
                <a:solidFill>
                  <a:prstClr val="black"/>
                </a:solidFill>
                <a:latin typeface="Arial" panose="020B0604020202020204" pitchFamily="34" charset="0"/>
                <a:cs typeface="Arial" panose="020B0604020202020204" pitchFamily="34" charset="0"/>
              </a:rPr>
            </a:br>
            <a:r>
              <a:rPr lang="en-GB" altLang="en-US" sz="2000" dirty="0" smtClean="0">
                <a:solidFill>
                  <a:prstClr val="black"/>
                </a:solidFill>
                <a:latin typeface="Arial" panose="020B0604020202020204" pitchFamily="34" charset="0"/>
                <a:cs typeface="Arial" panose="020B0604020202020204" pitchFamily="34" charset="0"/>
              </a:rPr>
              <a:t>flooding could occur due to more frequent </a:t>
            </a:r>
            <a:br>
              <a:rPr lang="en-GB" altLang="en-US" sz="2000" dirty="0" smtClean="0">
                <a:solidFill>
                  <a:prstClr val="black"/>
                </a:solidFill>
                <a:latin typeface="Arial" panose="020B0604020202020204" pitchFamily="34" charset="0"/>
                <a:cs typeface="Arial" panose="020B0604020202020204" pitchFamily="34" charset="0"/>
              </a:rPr>
            </a:br>
            <a:r>
              <a:rPr lang="en-GB" altLang="en-US" sz="2000" dirty="0" smtClean="0">
                <a:solidFill>
                  <a:prstClr val="black"/>
                </a:solidFill>
                <a:latin typeface="Arial" panose="020B0604020202020204" pitchFamily="34" charset="0"/>
                <a:cs typeface="Arial" panose="020B0604020202020204" pitchFamily="34" charset="0"/>
              </a:rPr>
              <a:t>storms and higher sea levels. </a:t>
            </a:r>
          </a:p>
          <a:p>
            <a:pPr>
              <a:spcBef>
                <a:spcPct val="50000"/>
              </a:spcBef>
            </a:pPr>
            <a:endParaRPr lang="en-GB" altLang="en-US" sz="2000" dirty="0" smtClean="0">
              <a:solidFill>
                <a:prstClr val="black"/>
              </a:solidFill>
              <a:latin typeface="Gill Sans MT" panose="020B0502020104020203" pitchFamily="34" charset="0"/>
              <a:cs typeface="+mn-cs"/>
            </a:endParaRPr>
          </a:p>
          <a:p>
            <a:pPr>
              <a:spcBef>
                <a:spcPct val="50000"/>
              </a:spcBef>
            </a:pPr>
            <a:endParaRPr lang="en-GB" altLang="en-US" sz="2200"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lgn="ctr">
              <a:spcBef>
                <a:spcPct val="50000"/>
              </a:spcBef>
            </a:pPr>
            <a:endParaRPr lang="en-GB" altLang="en-US" sz="1800" dirty="0" smtClean="0">
              <a:solidFill>
                <a:prstClr val="black"/>
              </a:solidFill>
              <a:latin typeface="Microsoft Sans Serif" panose="020B0604020202020204" pitchFamily="34" charset="0"/>
              <a:cs typeface="Microsoft Sans Serif" panose="020B0604020202020204" pitchFamily="34" charset="0"/>
            </a:endParaRPr>
          </a:p>
          <a:p>
            <a:pPr>
              <a:spcBef>
                <a:spcPct val="50000"/>
              </a:spcBef>
            </a:pPr>
            <a:endParaRPr lang="en-GB" altLang="en-US" sz="1800" dirty="0" smtClean="0">
              <a:solidFill>
                <a:prstClr val="black"/>
              </a:solidFill>
              <a:latin typeface="Gill Sans MT" panose="020B0502020104020203" pitchFamily="34" charset="0"/>
              <a:cs typeface="+mn-cs"/>
            </a:endParaRPr>
          </a:p>
        </p:txBody>
      </p:sp>
      <p:sp>
        <p:nvSpPr>
          <p:cNvPr id="15363" name="Rectangle 11"/>
          <p:cNvSpPr>
            <a:spLocks noChangeArrowheads="1"/>
          </p:cNvSpPr>
          <p:nvPr/>
        </p:nvSpPr>
        <p:spPr bwMode="auto">
          <a:xfrm>
            <a:off x="0" y="0"/>
            <a:ext cx="3059113" cy="6858000"/>
          </a:xfrm>
          <a:prstGeom prst="rect">
            <a:avLst/>
          </a:prstGeom>
          <a:solidFill>
            <a:schemeClr val="accent1">
              <a:lumMod val="75000"/>
            </a:schemeClr>
          </a:solidFill>
          <a:ln>
            <a:noFill/>
          </a:ln>
          <a:effectLs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b="1" i="1" dirty="0" smtClean="0">
              <a:solidFill>
                <a:prstClr val="white"/>
              </a:solidFill>
              <a:latin typeface="Gill Sans MT" panose="020B0502020104020203" pitchFamily="34" charset="0"/>
              <a:cs typeface="+mn-cs"/>
            </a:endParaRPr>
          </a:p>
        </p:txBody>
      </p:sp>
      <p:sp>
        <p:nvSpPr>
          <p:cNvPr id="15364" name="AutoShape 12">
            <a:hlinkClick r:id="rId3" action="ppaction://hlinksldjump"/>
          </p:cNvPr>
          <p:cNvSpPr>
            <a:spLocks noChangeArrowheads="1"/>
          </p:cNvSpPr>
          <p:nvPr/>
        </p:nvSpPr>
        <p:spPr bwMode="auto">
          <a:xfrm>
            <a:off x="395288" y="2060575"/>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Sea level</a:t>
            </a:r>
          </a:p>
        </p:txBody>
      </p:sp>
      <p:sp>
        <p:nvSpPr>
          <p:cNvPr id="15365" name="AutoShape 14">
            <a:hlinkClick r:id="rId4" action="ppaction://hlinksldjump"/>
          </p:cNvPr>
          <p:cNvSpPr>
            <a:spLocks noChangeArrowheads="1"/>
          </p:cNvSpPr>
          <p:nvPr/>
        </p:nvSpPr>
        <p:spPr bwMode="auto">
          <a:xfrm>
            <a:off x="395288" y="5084763"/>
            <a:ext cx="2160587" cy="792162"/>
          </a:xfrm>
          <a:prstGeom prst="roundRect">
            <a:avLst>
              <a:gd name="adj" fmla="val 16667"/>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prstClr val="black"/>
                </a:solidFill>
                <a:latin typeface="Arial" panose="020B0604020202020204" pitchFamily="34" charset="0"/>
                <a:cs typeface="Arial" panose="020B0604020202020204" pitchFamily="34" charset="0"/>
              </a:rPr>
              <a:t>Flooding</a:t>
            </a:r>
          </a:p>
        </p:txBody>
      </p:sp>
      <p:sp>
        <p:nvSpPr>
          <p:cNvPr id="15366" name="AutoShape 15">
            <a:hlinkClick r:id="rId5" action="ppaction://hlinksldjump"/>
          </p:cNvPr>
          <p:cNvSpPr>
            <a:spLocks noChangeArrowheads="1"/>
          </p:cNvSpPr>
          <p:nvPr/>
        </p:nvSpPr>
        <p:spPr bwMode="auto">
          <a:xfrm>
            <a:off x="395288" y="4076700"/>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Storms</a:t>
            </a:r>
          </a:p>
        </p:txBody>
      </p:sp>
      <p:sp>
        <p:nvSpPr>
          <p:cNvPr id="15367" name="AutoShape 17">
            <a:hlinkClick r:id="rId6" action="ppaction://hlinksldjump"/>
          </p:cNvPr>
          <p:cNvSpPr>
            <a:spLocks noChangeArrowheads="1"/>
          </p:cNvSpPr>
          <p:nvPr/>
        </p:nvSpPr>
        <p:spPr bwMode="auto">
          <a:xfrm>
            <a:off x="395288" y="105251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Temperature</a:t>
            </a:r>
          </a:p>
        </p:txBody>
      </p:sp>
      <p:sp>
        <p:nvSpPr>
          <p:cNvPr id="15368" name="Rectangle 18">
            <a:hlinkClick r:id="rId6" action="ppaction://hlinksldjump"/>
          </p:cNvPr>
          <p:cNvSpPr>
            <a:spLocks noChangeArrowheads="1"/>
          </p:cNvSpPr>
          <p:nvPr/>
        </p:nvSpPr>
        <p:spPr bwMode="auto">
          <a:xfrm>
            <a:off x="4787900" y="5949950"/>
            <a:ext cx="25923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en-US" dirty="0" smtClean="0">
                <a:solidFill>
                  <a:schemeClr val="accent1">
                    <a:lumMod val="75000"/>
                  </a:schemeClr>
                </a:solidFill>
                <a:latin typeface="Gill Sans MT" panose="020B0502020104020203" pitchFamily="34" charset="0"/>
                <a:cs typeface="+mn-cs"/>
              </a:rPr>
              <a:t>⊠</a:t>
            </a:r>
            <a:r>
              <a:rPr lang="en-GB" altLang="en-US" dirty="0" smtClean="0">
                <a:solidFill>
                  <a:prstClr val="black"/>
                </a:solidFill>
                <a:latin typeface="Gill Sans MT" panose="020B0502020104020203" pitchFamily="34" charset="0"/>
                <a:cs typeface="+mn-cs"/>
              </a:rPr>
              <a:t> </a:t>
            </a:r>
            <a:r>
              <a:rPr lang="en-GB" altLang="en-US" dirty="0" smtClean="0">
                <a:solidFill>
                  <a:prstClr val="black"/>
                </a:solidFill>
                <a:latin typeface="Arial" panose="020B0604020202020204" pitchFamily="34" charset="0"/>
                <a:cs typeface="Arial" panose="020B0604020202020204" pitchFamily="34" charset="0"/>
              </a:rPr>
              <a:t>back to main menu</a:t>
            </a:r>
          </a:p>
        </p:txBody>
      </p:sp>
      <p:sp>
        <p:nvSpPr>
          <p:cNvPr id="15369" name="AutoShape 20">
            <a:hlinkClick r:id="rId5" action="ppaction://hlinksldjump"/>
          </p:cNvPr>
          <p:cNvSpPr>
            <a:spLocks noChangeArrowheads="1"/>
          </p:cNvSpPr>
          <p:nvPr/>
        </p:nvSpPr>
        <p:spPr bwMode="auto">
          <a:xfrm>
            <a:off x="395288" y="3068638"/>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Drought</a:t>
            </a:r>
          </a:p>
        </p:txBody>
      </p:sp>
      <p:grpSp>
        <p:nvGrpSpPr>
          <p:cNvPr id="15370" name="Group 24"/>
          <p:cNvGrpSpPr>
            <a:grpSpLocks/>
          </p:cNvGrpSpPr>
          <p:nvPr/>
        </p:nvGrpSpPr>
        <p:grpSpPr bwMode="auto">
          <a:xfrm>
            <a:off x="3276600" y="2565400"/>
            <a:ext cx="5867400" cy="3111500"/>
            <a:chOff x="2064" y="1797"/>
            <a:chExt cx="3696" cy="1996"/>
          </a:xfrm>
        </p:grpSpPr>
        <p:pic>
          <p:nvPicPr>
            <p:cNvPr id="15371" name="Picture 21" descr="bluue"/>
            <p:cNvPicPr>
              <a:picLocks noChangeAspect="1" noChangeArrowheads="1"/>
            </p:cNvPicPr>
            <p:nvPr/>
          </p:nvPicPr>
          <p:blipFill>
            <a:blip r:embed="rId7" cstate="print">
              <a:clrChange>
                <a:clrFrom>
                  <a:srgbClr val="1F139D"/>
                </a:clrFrom>
                <a:clrTo>
                  <a:srgbClr val="1F139D">
                    <a:alpha val="0"/>
                  </a:srgbClr>
                </a:clrTo>
              </a:clrChange>
              <a:extLst>
                <a:ext uri="{28A0092B-C50C-407E-A947-70E740481C1C}">
                  <a14:useLocalDpi xmlns:a14="http://schemas.microsoft.com/office/drawing/2010/main" val="0"/>
                </a:ext>
              </a:extLst>
            </a:blip>
            <a:srcRect l="2586" t="6616" r="1575" b="7230"/>
            <a:stretch>
              <a:fillRect/>
            </a:stretch>
          </p:blipFill>
          <p:spPr bwMode="auto">
            <a:xfrm>
              <a:off x="2064" y="1797"/>
              <a:ext cx="3696"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22"/>
            <p:cNvSpPr>
              <a:spLocks noChangeArrowheads="1"/>
            </p:cNvSpPr>
            <p:nvPr/>
          </p:nvSpPr>
          <p:spPr bwMode="auto">
            <a:xfrm>
              <a:off x="2154" y="2160"/>
              <a:ext cx="3357" cy="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ct val="50000"/>
                </a:spcBef>
              </a:pPr>
              <a:r>
                <a:rPr lang="en-GB" altLang="en-US" sz="2200" dirty="0" smtClean="0">
                  <a:solidFill>
                    <a:prstClr val="black"/>
                  </a:solidFill>
                  <a:latin typeface="Arial" panose="020B0604020202020204" pitchFamily="34" charset="0"/>
                  <a:cs typeface="Arial" panose="020B0604020202020204" pitchFamily="34" charset="0"/>
                </a:rPr>
                <a:t>Flooding affects lives - washing away homes, schools and even people. People also need clean, fresh water to live. If flood water contaminates the drinking water supply many people can get sick</a:t>
              </a:r>
              <a:r>
                <a:rPr lang="en-GB" altLang="en-US" sz="2200" dirty="0" smtClean="0">
                  <a:solidFill>
                    <a:prstClr val="black"/>
                  </a:solidFill>
                  <a:latin typeface="Gill Sans MT" panose="020B0502020104020203" pitchFamily="34" charset="0"/>
                  <a:cs typeface="+mn-cs"/>
                </a:rPr>
                <a:t>.</a:t>
              </a:r>
            </a:p>
          </p:txBody>
        </p:sp>
      </p:grpSp>
    </p:spTree>
    <p:extLst>
      <p:ext uri="{BB962C8B-B14F-4D97-AF65-F5344CB8AC3E}">
        <p14:creationId xmlns:p14="http://schemas.microsoft.com/office/powerpoint/2010/main" val="4130165586"/>
      </p:ext>
    </p:extLst>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59113" y="-315913"/>
            <a:ext cx="6084887" cy="8894743"/>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r>
              <a:rPr lang="en-GB" altLang="en-US" dirty="0" smtClean="0">
                <a:solidFill>
                  <a:prstClr val="black"/>
                </a:solidFill>
                <a:latin typeface="Gill Sans MT" panose="020B0502020104020203" pitchFamily="34" charset="0"/>
                <a:cs typeface="+mn-cs"/>
              </a:rPr>
              <a:t>	</a:t>
            </a: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r>
              <a:rPr lang="en-GB" altLang="en-US" dirty="0" smtClean="0">
                <a:solidFill>
                  <a:prstClr val="black"/>
                </a:solidFill>
                <a:latin typeface="Gill Sans MT" panose="020B0502020104020203" pitchFamily="34" charset="0"/>
                <a:cs typeface="+mn-cs"/>
              </a:rPr>
              <a:t>	</a:t>
            </a:r>
          </a:p>
          <a:p>
            <a:pPr>
              <a:spcBef>
                <a:spcPct val="50000"/>
              </a:spcBef>
            </a:pPr>
            <a:r>
              <a:rPr lang="en-GB" altLang="en-US" sz="2200" dirty="0" smtClean="0">
                <a:solidFill>
                  <a:prstClr val="black"/>
                </a:solidFill>
                <a:latin typeface="Gill Sans MT" panose="020B0502020104020203" pitchFamily="34" charset="0"/>
                <a:cs typeface="+mn-cs"/>
              </a:rPr>
              <a:t>	</a:t>
            </a:r>
            <a:endParaRPr lang="en-GB" altLang="en-US" sz="1400" dirty="0" smtClean="0">
              <a:solidFill>
                <a:prstClr val="black"/>
              </a:solidFill>
              <a:latin typeface="Gill Sans MT" panose="020B0502020104020203" pitchFamily="34" charset="0"/>
              <a:cs typeface="+mn-cs"/>
            </a:endParaRPr>
          </a:p>
          <a:p>
            <a:pPr>
              <a:spcBef>
                <a:spcPct val="50000"/>
              </a:spcBef>
            </a:pPr>
            <a:r>
              <a:rPr lang="en-GB" altLang="en-US" sz="1400" dirty="0" smtClean="0">
                <a:solidFill>
                  <a:prstClr val="black"/>
                </a:solidFill>
                <a:latin typeface="Gill Sans MT" panose="020B0502020104020203" pitchFamily="34" charset="0"/>
                <a:cs typeface="+mn-cs"/>
              </a:rPr>
              <a:t>	</a:t>
            </a:r>
            <a:br>
              <a:rPr lang="en-GB" altLang="en-US" sz="1400" dirty="0" smtClean="0">
                <a:solidFill>
                  <a:prstClr val="black"/>
                </a:solidFill>
                <a:latin typeface="Gill Sans MT" panose="020B0502020104020203" pitchFamily="34" charset="0"/>
                <a:cs typeface="+mn-cs"/>
              </a:rPr>
            </a:br>
            <a:r>
              <a:rPr lang="en-GB" altLang="en-US" sz="1400" dirty="0" smtClean="0">
                <a:solidFill>
                  <a:prstClr val="black"/>
                </a:solidFill>
                <a:latin typeface="Gill Sans MT" panose="020B0502020104020203" pitchFamily="34" charset="0"/>
                <a:cs typeface="+mn-cs"/>
              </a:rPr>
              <a:t/>
            </a:r>
            <a:br>
              <a:rPr lang="en-GB" altLang="en-US" sz="1400" dirty="0" smtClean="0">
                <a:solidFill>
                  <a:prstClr val="black"/>
                </a:solidFill>
                <a:latin typeface="Gill Sans MT" panose="020B0502020104020203" pitchFamily="34" charset="0"/>
                <a:cs typeface="+mn-cs"/>
              </a:rPr>
            </a:br>
            <a:endParaRPr lang="en-GB" altLang="en-US" sz="1800" dirty="0" smtClean="0">
              <a:solidFill>
                <a:prstClr val="black"/>
              </a:solidFill>
              <a:latin typeface="Arial" panose="020B0604020202020204" pitchFamily="34" charset="0"/>
              <a:cs typeface="Arial" panose="020B0604020202020204" pitchFamily="34" charset="0"/>
            </a:endParaRPr>
          </a:p>
          <a:p>
            <a:pPr lvl="1"/>
            <a:endParaRPr lang="en-GB" altLang="en-US" sz="1800" dirty="0" smtClean="0">
              <a:solidFill>
                <a:prstClr val="black"/>
              </a:solidFill>
              <a:latin typeface="Arial" panose="020B0604020202020204" pitchFamily="34" charset="0"/>
              <a:cs typeface="Arial" panose="020B0604020202020204" pitchFamily="34" charset="0"/>
            </a:endParaRPr>
          </a:p>
          <a:p>
            <a:pPr lvl="1"/>
            <a:endParaRPr lang="en-GB" altLang="en-US" sz="1800" dirty="0">
              <a:solidFill>
                <a:prstClr val="black"/>
              </a:solidFill>
              <a:latin typeface="Arial" panose="020B0604020202020204" pitchFamily="34" charset="0"/>
              <a:cs typeface="Arial" panose="020B0604020202020204" pitchFamily="34" charset="0"/>
            </a:endParaRPr>
          </a:p>
          <a:p>
            <a:pPr lvl="1"/>
            <a:endParaRPr lang="en-GB" altLang="en-US" sz="1800" dirty="0" smtClean="0">
              <a:solidFill>
                <a:prstClr val="black"/>
              </a:solidFill>
              <a:latin typeface="Arial" panose="020B0604020202020204" pitchFamily="34" charset="0"/>
              <a:cs typeface="Arial" panose="020B0604020202020204" pitchFamily="34" charset="0"/>
            </a:endParaRPr>
          </a:p>
          <a:p>
            <a:pPr lvl="1"/>
            <a:endParaRPr lang="en-GB" altLang="en-US" sz="1800" dirty="0">
              <a:solidFill>
                <a:prstClr val="black"/>
              </a:solidFill>
              <a:latin typeface="Arial" panose="020B0604020202020204" pitchFamily="34" charset="0"/>
              <a:cs typeface="Arial" panose="020B0604020202020204" pitchFamily="34" charset="0"/>
            </a:endParaRPr>
          </a:p>
          <a:p>
            <a:pPr lvl="1"/>
            <a:endParaRPr lang="en-GB" altLang="en-US" sz="1800" dirty="0" smtClean="0">
              <a:solidFill>
                <a:prstClr val="black"/>
              </a:solidFill>
              <a:latin typeface="Arial" panose="020B0604020202020204" pitchFamily="34" charset="0"/>
              <a:cs typeface="Arial" panose="020B0604020202020204" pitchFamily="34" charset="0"/>
            </a:endParaRPr>
          </a:p>
          <a:p>
            <a:pPr lvl="1"/>
            <a:endParaRPr lang="en-GB" altLang="en-US" sz="1800" dirty="0">
              <a:solidFill>
                <a:prstClr val="black"/>
              </a:solidFill>
              <a:latin typeface="Arial" panose="020B0604020202020204" pitchFamily="34" charset="0"/>
              <a:cs typeface="Arial" panose="020B0604020202020204" pitchFamily="34" charset="0"/>
            </a:endParaRPr>
          </a:p>
          <a:p>
            <a:pPr lvl="1"/>
            <a:endParaRPr lang="en-IE" altLang="en-US" sz="1800" dirty="0" smtClean="0">
              <a:solidFill>
                <a:prstClr val="black"/>
              </a:solidFill>
              <a:latin typeface="Arial" panose="020B0604020202020204" pitchFamily="34" charset="0"/>
              <a:cs typeface="Arial" panose="020B0604020202020204" pitchFamily="34" charset="0"/>
            </a:endParaRPr>
          </a:p>
          <a:p>
            <a:pPr lvl="1">
              <a:spcBef>
                <a:spcPct val="50000"/>
              </a:spcBef>
            </a:pPr>
            <a:endParaRPr lang="en-GB" altLang="en-US" sz="2000"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lgn="ctr">
              <a:spcBef>
                <a:spcPct val="50000"/>
              </a:spcBef>
            </a:pPr>
            <a:endParaRPr lang="en-GB" altLang="en-US" sz="18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50000"/>
              </a:spcBef>
            </a:pPr>
            <a:endParaRPr lang="en-GB" altLang="en-US" sz="1800" dirty="0" smtClean="0">
              <a:solidFill>
                <a:prstClr val="black"/>
              </a:solidFill>
              <a:latin typeface="Gill Sans MT" panose="020B0502020104020203" pitchFamily="34" charset="0"/>
              <a:cs typeface="+mn-cs"/>
            </a:endParaRPr>
          </a:p>
        </p:txBody>
      </p:sp>
      <p:sp>
        <p:nvSpPr>
          <p:cNvPr id="17411" name="Rectangle 6"/>
          <p:cNvSpPr>
            <a:spLocks noChangeArrowheads="1"/>
          </p:cNvSpPr>
          <p:nvPr/>
        </p:nvSpPr>
        <p:spPr bwMode="auto">
          <a:xfrm>
            <a:off x="0" y="0"/>
            <a:ext cx="3059113" cy="6858000"/>
          </a:xfrm>
          <a:prstGeom prst="rect">
            <a:avLst/>
          </a:prstGeom>
          <a:solidFill>
            <a:schemeClr val="accent1">
              <a:lumMod val="75000"/>
            </a:schemeClr>
          </a:solidFill>
          <a:ln>
            <a:noFill/>
          </a:ln>
          <a:effectLs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b="1" i="1" dirty="0" smtClean="0">
              <a:solidFill>
                <a:prstClr val="white"/>
              </a:solidFill>
              <a:latin typeface="Gill Sans MT" panose="020B0502020104020203" pitchFamily="34" charset="0"/>
              <a:cs typeface="+mn-cs"/>
            </a:endParaRPr>
          </a:p>
        </p:txBody>
      </p:sp>
      <p:sp>
        <p:nvSpPr>
          <p:cNvPr id="17412" name="Rectangle 13">
            <a:hlinkClick r:id="rId3" action="ppaction://hlinksldjump"/>
          </p:cNvPr>
          <p:cNvSpPr>
            <a:spLocks noChangeArrowheads="1"/>
          </p:cNvSpPr>
          <p:nvPr/>
        </p:nvSpPr>
        <p:spPr bwMode="auto">
          <a:xfrm>
            <a:off x="4787900" y="5949950"/>
            <a:ext cx="25923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en-US" dirty="0" smtClean="0">
                <a:solidFill>
                  <a:schemeClr val="accent1">
                    <a:lumMod val="75000"/>
                  </a:schemeClr>
                </a:solidFill>
                <a:latin typeface="Gill Sans MT" panose="020B0502020104020203" pitchFamily="34" charset="0"/>
                <a:cs typeface="+mn-cs"/>
                <a:hlinkClick r:id="rId4" action="ppaction://hlinksldjump"/>
              </a:rPr>
              <a:t>⊠</a:t>
            </a:r>
            <a:r>
              <a:rPr lang="en-GB" altLang="en-US" dirty="0" smtClean="0">
                <a:solidFill>
                  <a:prstClr val="black"/>
                </a:solidFill>
                <a:latin typeface="Gill Sans MT" panose="020B0502020104020203" pitchFamily="34" charset="0"/>
                <a:cs typeface="+mn-cs"/>
              </a:rPr>
              <a:t> </a:t>
            </a:r>
            <a:r>
              <a:rPr lang="en-GB" altLang="en-US" dirty="0" smtClean="0">
                <a:solidFill>
                  <a:prstClr val="black"/>
                </a:solidFill>
                <a:latin typeface="Arial" panose="020B0604020202020204" pitchFamily="34" charset="0"/>
                <a:cs typeface="Arial" panose="020B0604020202020204" pitchFamily="34" charset="0"/>
              </a:rPr>
              <a:t>back to main menu</a:t>
            </a:r>
          </a:p>
        </p:txBody>
      </p:sp>
      <p:sp>
        <p:nvSpPr>
          <p:cNvPr id="17413" name="AutoShape 14">
            <a:hlinkClick r:id="rId5" action="ppaction://hlinksldjump"/>
          </p:cNvPr>
          <p:cNvSpPr>
            <a:spLocks noChangeArrowheads="1"/>
          </p:cNvSpPr>
          <p:nvPr/>
        </p:nvSpPr>
        <p:spPr bwMode="auto">
          <a:xfrm>
            <a:off x="395288" y="2060575"/>
            <a:ext cx="2160587" cy="792163"/>
          </a:xfrm>
          <a:prstGeom prst="roundRect">
            <a:avLst>
              <a:gd name="adj" fmla="val 16667"/>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prstClr val="black"/>
                </a:solidFill>
                <a:latin typeface="Arial" panose="020B0604020202020204" pitchFamily="34" charset="0"/>
                <a:cs typeface="Arial" panose="020B0604020202020204" pitchFamily="34" charset="0"/>
              </a:rPr>
              <a:t>Sea level</a:t>
            </a:r>
          </a:p>
        </p:txBody>
      </p:sp>
      <p:sp>
        <p:nvSpPr>
          <p:cNvPr id="17414" name="AutoShape 16">
            <a:hlinkClick r:id="rId6" action="ppaction://hlinksldjump"/>
          </p:cNvPr>
          <p:cNvSpPr>
            <a:spLocks noChangeArrowheads="1"/>
          </p:cNvSpPr>
          <p:nvPr/>
        </p:nvSpPr>
        <p:spPr bwMode="auto">
          <a:xfrm>
            <a:off x="395288" y="508476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Flooding</a:t>
            </a:r>
          </a:p>
        </p:txBody>
      </p:sp>
      <p:sp>
        <p:nvSpPr>
          <p:cNvPr id="17415" name="AutoShape 17">
            <a:hlinkClick r:id="rId7" action="ppaction://hlinksldjump"/>
          </p:cNvPr>
          <p:cNvSpPr>
            <a:spLocks noChangeArrowheads="1"/>
          </p:cNvSpPr>
          <p:nvPr/>
        </p:nvSpPr>
        <p:spPr bwMode="auto">
          <a:xfrm>
            <a:off x="395288" y="4076700"/>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Storms</a:t>
            </a:r>
          </a:p>
        </p:txBody>
      </p:sp>
      <p:sp>
        <p:nvSpPr>
          <p:cNvPr id="17416" name="AutoShape 18">
            <a:hlinkClick r:id="rId4" action="ppaction://hlinksldjump"/>
          </p:cNvPr>
          <p:cNvSpPr>
            <a:spLocks noChangeArrowheads="1"/>
          </p:cNvSpPr>
          <p:nvPr/>
        </p:nvSpPr>
        <p:spPr bwMode="auto">
          <a:xfrm>
            <a:off x="395288" y="105251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Temperature</a:t>
            </a:r>
          </a:p>
        </p:txBody>
      </p:sp>
      <p:sp>
        <p:nvSpPr>
          <p:cNvPr id="17417" name="AutoShape 19">
            <a:hlinkClick r:id="rId7" action="ppaction://hlinksldjump"/>
          </p:cNvPr>
          <p:cNvSpPr>
            <a:spLocks noChangeArrowheads="1"/>
          </p:cNvSpPr>
          <p:nvPr/>
        </p:nvSpPr>
        <p:spPr bwMode="auto">
          <a:xfrm>
            <a:off x="395288" y="3068638"/>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Drought</a:t>
            </a:r>
          </a:p>
        </p:txBody>
      </p:sp>
      <p:pic>
        <p:nvPicPr>
          <p:cNvPr id="17418" name="Picture 20" descr="bluue"/>
          <p:cNvPicPr>
            <a:picLocks noChangeAspect="1" noChangeArrowheads="1"/>
          </p:cNvPicPr>
          <p:nvPr/>
        </p:nvPicPr>
        <p:blipFill>
          <a:blip r:embed="rId8" cstate="print">
            <a:clrChange>
              <a:clrFrom>
                <a:srgbClr val="1F139D"/>
              </a:clrFrom>
              <a:clrTo>
                <a:srgbClr val="1F139D">
                  <a:alpha val="0"/>
                </a:srgbClr>
              </a:clrTo>
            </a:clrChange>
            <a:extLst>
              <a:ext uri="{28A0092B-C50C-407E-A947-70E740481C1C}">
                <a14:useLocalDpi xmlns:a14="http://schemas.microsoft.com/office/drawing/2010/main" val="0"/>
              </a:ext>
            </a:extLst>
          </a:blip>
          <a:srcRect t="10388" r="9" b="7779"/>
          <a:stretch>
            <a:fillRect/>
          </a:stretch>
        </p:blipFill>
        <p:spPr bwMode="auto">
          <a:xfrm>
            <a:off x="2916238" y="0"/>
            <a:ext cx="64801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21"/>
          <p:cNvSpPr>
            <a:spLocks noChangeArrowheads="1"/>
          </p:cNvSpPr>
          <p:nvPr/>
        </p:nvSpPr>
        <p:spPr bwMode="auto">
          <a:xfrm>
            <a:off x="3492500" y="333375"/>
            <a:ext cx="525621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2000" dirty="0" smtClean="0">
                <a:solidFill>
                  <a:prstClr val="black"/>
                </a:solidFill>
                <a:latin typeface="Arial" panose="020B0604020202020204" pitchFamily="34" charset="0"/>
                <a:cs typeface="Arial" panose="020B0604020202020204" pitchFamily="34" charset="0"/>
              </a:rPr>
              <a:t>Scientists say sea levels could rise as a </a:t>
            </a:r>
          </a:p>
          <a:p>
            <a:r>
              <a:rPr lang="en-GB" altLang="en-US" sz="2000" dirty="0" smtClean="0">
                <a:solidFill>
                  <a:prstClr val="black"/>
                </a:solidFill>
                <a:latin typeface="Arial" panose="020B0604020202020204" pitchFamily="34" charset="0"/>
                <a:cs typeface="Arial" panose="020B0604020202020204" pitchFamily="34" charset="0"/>
              </a:rPr>
              <a:t>result of climate change. There are two </a:t>
            </a:r>
          </a:p>
          <a:p>
            <a:r>
              <a:rPr lang="en-GB" altLang="en-US" sz="2000" dirty="0" smtClean="0">
                <a:solidFill>
                  <a:prstClr val="black"/>
                </a:solidFill>
                <a:latin typeface="Arial" panose="020B0604020202020204" pitchFamily="34" charset="0"/>
                <a:cs typeface="Arial" panose="020B0604020202020204" pitchFamily="34" charset="0"/>
              </a:rPr>
              <a:t>reasons why this could happen.</a:t>
            </a:r>
          </a:p>
          <a:p>
            <a:endParaRPr lang="en-GB" altLang="en-US" sz="2000" dirty="0" smtClean="0">
              <a:solidFill>
                <a:prstClr val="black"/>
              </a:solidFill>
              <a:latin typeface="Arial" panose="020B0604020202020204" pitchFamily="34" charset="0"/>
              <a:cs typeface="Arial" panose="020B0604020202020204" pitchFamily="34" charset="0"/>
            </a:endParaRPr>
          </a:p>
          <a:p>
            <a:r>
              <a:rPr lang="en-GB" altLang="en-US" sz="2000" dirty="0" smtClean="0">
                <a:solidFill>
                  <a:prstClr val="black"/>
                </a:solidFill>
                <a:latin typeface="Arial" panose="020B0604020202020204" pitchFamily="34" charset="0"/>
                <a:cs typeface="Arial" panose="020B0604020202020204" pitchFamily="34" charset="0"/>
              </a:rPr>
              <a:t>1. As the water in the oceans warms, it</a:t>
            </a:r>
          </a:p>
          <a:p>
            <a:r>
              <a:rPr lang="en-GB" altLang="en-US" sz="2000" dirty="0" smtClean="0">
                <a:solidFill>
                  <a:prstClr val="black"/>
                </a:solidFill>
                <a:latin typeface="Arial" panose="020B0604020202020204" pitchFamily="34" charset="0"/>
                <a:cs typeface="Arial" panose="020B0604020202020204" pitchFamily="34" charset="0"/>
              </a:rPr>
              <a:t>expands and takes up more space. </a:t>
            </a:r>
          </a:p>
          <a:p>
            <a:endParaRPr lang="en-GB" altLang="en-US" sz="2000" dirty="0" smtClean="0">
              <a:solidFill>
                <a:prstClr val="black"/>
              </a:solidFill>
              <a:latin typeface="Arial" panose="020B0604020202020204" pitchFamily="34" charset="0"/>
              <a:cs typeface="Arial" panose="020B0604020202020204" pitchFamily="34" charset="0"/>
            </a:endParaRPr>
          </a:p>
          <a:p>
            <a:r>
              <a:rPr lang="en-GB" altLang="en-US" sz="2000" dirty="0" smtClean="0">
                <a:solidFill>
                  <a:prstClr val="black"/>
                </a:solidFill>
                <a:latin typeface="Arial" panose="020B0604020202020204" pitchFamily="34" charset="0"/>
                <a:cs typeface="Arial" panose="020B0604020202020204" pitchFamily="34" charset="0"/>
              </a:rPr>
              <a:t>2. Ice from the polar caps and from glaciers</a:t>
            </a:r>
          </a:p>
          <a:p>
            <a:r>
              <a:rPr lang="en-GB" altLang="en-US" sz="2000" dirty="0" smtClean="0">
                <a:solidFill>
                  <a:prstClr val="black"/>
                </a:solidFill>
                <a:latin typeface="Arial" panose="020B0604020202020204" pitchFamily="34" charset="0"/>
                <a:cs typeface="Arial" panose="020B0604020202020204" pitchFamily="34" charset="0"/>
              </a:rPr>
              <a:t>is melting, adding more water to the seas. </a:t>
            </a:r>
            <a:r>
              <a:rPr lang="en-GB" altLang="en-US" sz="2200" dirty="0" smtClean="0">
                <a:solidFill>
                  <a:prstClr val="black"/>
                </a:solidFill>
                <a:latin typeface="Gill Sans MT" panose="020B0502020104020203" pitchFamily="34" charset="0"/>
                <a:cs typeface="+mn-cs"/>
              </a:rPr>
              <a:t/>
            </a:r>
            <a:br>
              <a:rPr lang="en-GB" altLang="en-US" sz="2200" dirty="0" smtClean="0">
                <a:solidFill>
                  <a:prstClr val="black"/>
                </a:solidFill>
                <a:latin typeface="Gill Sans MT" panose="020B0502020104020203" pitchFamily="34" charset="0"/>
                <a:cs typeface="+mn-cs"/>
              </a:rPr>
            </a:br>
            <a:endParaRPr lang="en-GB" altLang="en-US" sz="2200" dirty="0" smtClean="0">
              <a:solidFill>
                <a:prstClr val="black"/>
              </a:solidFill>
              <a:latin typeface="Gill Sans MT" panose="020B0502020104020203" pitchFamily="34" charset="0"/>
              <a:cs typeface="+mn-cs"/>
            </a:endParaRPr>
          </a:p>
        </p:txBody>
      </p:sp>
      <p:sp>
        <p:nvSpPr>
          <p:cNvPr id="2" name="TextBox 1"/>
          <p:cNvSpPr txBox="1"/>
          <p:nvPr/>
        </p:nvSpPr>
        <p:spPr>
          <a:xfrm>
            <a:off x="3454401" y="3788073"/>
            <a:ext cx="5942011" cy="923330"/>
          </a:xfrm>
          <a:prstGeom prst="rect">
            <a:avLst/>
          </a:prstGeom>
          <a:noFill/>
        </p:spPr>
        <p:txBody>
          <a:bodyPr wrap="square" rtlCol="0">
            <a:spAutoFit/>
          </a:bodyPr>
          <a:lstStyle/>
          <a:p>
            <a:pPr>
              <a:spcBef>
                <a:spcPct val="50000"/>
              </a:spcBef>
            </a:pPr>
            <a:r>
              <a:rPr lang="en-GB" altLang="en-US" dirty="0">
                <a:solidFill>
                  <a:prstClr val="black"/>
                </a:solidFill>
                <a:latin typeface="Arial" panose="020B0604020202020204" pitchFamily="34" charset="0"/>
                <a:cs typeface="Arial" panose="020B0604020202020204" pitchFamily="34" charset="0"/>
              </a:rPr>
              <a:t>People living on small, low-lying islands may have </a:t>
            </a:r>
            <a:br>
              <a:rPr lang="en-GB" altLang="en-US" dirty="0">
                <a:solidFill>
                  <a:prstClr val="black"/>
                </a:solidFill>
                <a:latin typeface="Arial" panose="020B0604020202020204" pitchFamily="34" charset="0"/>
                <a:cs typeface="Arial" panose="020B0604020202020204" pitchFamily="34" charset="0"/>
              </a:rPr>
            </a:br>
            <a:r>
              <a:rPr lang="en-GB" altLang="en-US" dirty="0" smtClean="0">
                <a:solidFill>
                  <a:prstClr val="black"/>
                </a:solidFill>
                <a:latin typeface="Arial" panose="020B0604020202020204" pitchFamily="34" charset="0"/>
                <a:cs typeface="Arial" panose="020B0604020202020204" pitchFamily="34" charset="0"/>
              </a:rPr>
              <a:t>to </a:t>
            </a:r>
            <a:r>
              <a:rPr lang="en-GB" altLang="en-US" dirty="0">
                <a:solidFill>
                  <a:prstClr val="black"/>
                </a:solidFill>
                <a:latin typeface="Arial" panose="020B0604020202020204" pitchFamily="34" charset="0"/>
                <a:cs typeface="Arial" panose="020B0604020202020204" pitchFamily="34" charset="0"/>
              </a:rPr>
              <a:t>evacuate and millions of people in low-lying </a:t>
            </a:r>
            <a:br>
              <a:rPr lang="en-GB" altLang="en-US" dirty="0">
                <a:solidFill>
                  <a:prstClr val="black"/>
                </a:solidFill>
                <a:latin typeface="Arial" panose="020B0604020202020204" pitchFamily="34" charset="0"/>
                <a:cs typeface="Arial" panose="020B0604020202020204" pitchFamily="34" charset="0"/>
              </a:rPr>
            </a:br>
            <a:r>
              <a:rPr lang="en-GB" altLang="en-US" dirty="0">
                <a:solidFill>
                  <a:prstClr val="black"/>
                </a:solidFill>
                <a:latin typeface="Arial" panose="020B0604020202020204" pitchFamily="34" charset="0"/>
                <a:cs typeface="Arial" panose="020B0604020202020204" pitchFamily="34" charset="0"/>
              </a:rPr>
              <a:t>areas will be at risk of flooding.</a:t>
            </a:r>
          </a:p>
        </p:txBody>
      </p:sp>
      <p:sp>
        <p:nvSpPr>
          <p:cNvPr id="3" name="TextBox 2"/>
          <p:cNvSpPr txBox="1"/>
          <p:nvPr/>
        </p:nvSpPr>
        <p:spPr>
          <a:xfrm>
            <a:off x="2992439" y="4711403"/>
            <a:ext cx="6151561" cy="1200329"/>
          </a:xfrm>
          <a:prstGeom prst="rect">
            <a:avLst/>
          </a:prstGeom>
          <a:noFill/>
        </p:spPr>
        <p:txBody>
          <a:bodyPr wrap="square" rtlCol="0">
            <a:spAutoFit/>
          </a:bodyPr>
          <a:lstStyle/>
          <a:p>
            <a:pPr lvl="1"/>
            <a:r>
              <a:rPr lang="en-GB" altLang="en-US" dirty="0" smtClean="0">
                <a:solidFill>
                  <a:prstClr val="black"/>
                </a:solidFill>
                <a:latin typeface="Arial" panose="020B0604020202020204" pitchFamily="34" charset="0"/>
                <a:cs typeface="Arial" panose="020B0604020202020204" pitchFamily="34" charset="0"/>
              </a:rPr>
              <a:t>Salt </a:t>
            </a:r>
            <a:r>
              <a:rPr lang="en-GB" altLang="en-US" dirty="0">
                <a:solidFill>
                  <a:prstClr val="black"/>
                </a:solidFill>
                <a:latin typeface="Arial" panose="020B0604020202020204" pitchFamily="34" charset="0"/>
                <a:cs typeface="Arial" panose="020B0604020202020204" pitchFamily="34" charset="0"/>
              </a:rPr>
              <a:t>from rising sea levels could pollute </a:t>
            </a:r>
            <a:r>
              <a:rPr lang="en-GB" altLang="en-US" dirty="0" smtClean="0">
                <a:solidFill>
                  <a:prstClr val="black"/>
                </a:solidFill>
                <a:latin typeface="Arial" panose="020B0604020202020204" pitchFamily="34" charset="0"/>
                <a:cs typeface="Arial" panose="020B0604020202020204" pitchFamily="34" charset="0"/>
              </a:rPr>
              <a:t>ground water </a:t>
            </a:r>
            <a:r>
              <a:rPr lang="en-GB" altLang="en-US" dirty="0">
                <a:solidFill>
                  <a:prstClr val="black"/>
                </a:solidFill>
                <a:latin typeface="Arial" panose="020B0604020202020204" pitchFamily="34" charset="0"/>
                <a:cs typeface="Arial" panose="020B0604020202020204" pitchFamily="34" charset="0"/>
              </a:rPr>
              <a:t>making it undrinkable and more difficult </a:t>
            </a:r>
            <a:r>
              <a:rPr lang="en-GB" altLang="en-US" dirty="0" smtClean="0">
                <a:solidFill>
                  <a:prstClr val="black"/>
                </a:solidFill>
                <a:latin typeface="Arial" panose="020B0604020202020204" pitchFamily="34" charset="0"/>
                <a:cs typeface="Arial" panose="020B0604020202020204" pitchFamily="34" charset="0"/>
              </a:rPr>
              <a:t>to grow </a:t>
            </a:r>
            <a:r>
              <a:rPr lang="en-GB" altLang="en-US" dirty="0">
                <a:solidFill>
                  <a:prstClr val="black"/>
                </a:solidFill>
                <a:latin typeface="Arial" panose="020B0604020202020204" pitchFamily="34" charset="0"/>
                <a:cs typeface="Arial" panose="020B0604020202020204" pitchFamily="34" charset="0"/>
              </a:rPr>
              <a:t>crops. </a:t>
            </a:r>
            <a:endParaRPr lang="en-GB" altLang="en-US" dirty="0" smtClean="0">
              <a:solidFill>
                <a:prstClr val="black"/>
              </a:solidFill>
              <a:latin typeface="Arial" panose="020B0604020202020204" pitchFamily="34" charset="0"/>
              <a:cs typeface="Arial" panose="020B0604020202020204" pitchFamily="34" charset="0"/>
            </a:endParaRPr>
          </a:p>
          <a:p>
            <a:pPr lvl="1"/>
            <a:r>
              <a:rPr lang="en-IE" dirty="0" smtClean="0">
                <a:latin typeface="Arial" panose="020B0604020202020204" pitchFamily="34" charset="0"/>
                <a:cs typeface="Arial" panose="020B0604020202020204" pitchFamily="34" charset="0"/>
              </a:rPr>
              <a:t>A </a:t>
            </a:r>
            <a:r>
              <a:rPr lang="en-IE" dirty="0">
                <a:latin typeface="Arial" panose="020B0604020202020204" pitchFamily="34" charset="0"/>
                <a:cs typeface="Arial" panose="020B0604020202020204" pitchFamily="34" charset="0"/>
              </a:rPr>
              <a:t>1.5m sea level rise is predicted to displace </a:t>
            </a:r>
            <a:r>
              <a:rPr lang="en-IE" dirty="0" smtClean="0">
                <a:latin typeface="Arial" panose="020B0604020202020204" pitchFamily="34" charset="0"/>
                <a:cs typeface="Arial" panose="020B0604020202020204" pitchFamily="34" charset="0"/>
              </a:rPr>
              <a:t>34m people </a:t>
            </a:r>
            <a:r>
              <a:rPr lang="en-IE" dirty="0">
                <a:latin typeface="Arial" panose="020B0604020202020204" pitchFamily="34" charset="0"/>
                <a:cs typeface="Arial" panose="020B0604020202020204" pitchFamily="34" charset="0"/>
              </a:rPr>
              <a:t>in Bangladesh by the year </a:t>
            </a:r>
            <a:r>
              <a:rPr lang="en-IE" dirty="0" smtClean="0">
                <a:latin typeface="Arial" panose="020B0604020202020204" pitchFamily="34" charset="0"/>
                <a:cs typeface="Arial" panose="020B0604020202020204" pitchFamily="34" charset="0"/>
              </a:rPr>
              <a:t>2030.</a:t>
            </a:r>
            <a:endParaRPr lang="en-GB" alt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332864"/>
      </p:ext>
    </p:extLst>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59113" y="-315913"/>
            <a:ext cx="6084887" cy="9296401"/>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GB" altLang="en-US" dirty="0" smtClean="0">
              <a:solidFill>
                <a:prstClr val="black"/>
              </a:solidFill>
              <a:latin typeface="Gill Sans MT" panose="020B0502020104020203" pitchFamily="34" charset="0"/>
              <a:cs typeface="+mn-cs"/>
            </a:endParaRPr>
          </a:p>
          <a:p>
            <a:pPr lvl="1">
              <a:spcBef>
                <a:spcPct val="50000"/>
              </a:spcBef>
            </a:pPr>
            <a:r>
              <a:rPr lang="en-GB" altLang="en-US" dirty="0" smtClean="0">
                <a:solidFill>
                  <a:prstClr val="black"/>
                </a:solidFill>
                <a:latin typeface="Gill Sans MT" panose="020B0502020104020203" pitchFamily="34" charset="0"/>
                <a:cs typeface="+mn-cs"/>
              </a:rPr>
              <a:t/>
            </a:r>
            <a:br>
              <a:rPr lang="en-GB" altLang="en-US" dirty="0" smtClean="0">
                <a:solidFill>
                  <a:prstClr val="black"/>
                </a:solidFill>
                <a:latin typeface="Gill Sans MT" panose="020B0502020104020203" pitchFamily="34" charset="0"/>
                <a:cs typeface="+mn-cs"/>
              </a:rPr>
            </a:br>
            <a:r>
              <a:rPr lang="en-GB" altLang="en-US" sz="2000" dirty="0" smtClean="0">
                <a:solidFill>
                  <a:prstClr val="black"/>
                </a:solidFill>
                <a:latin typeface="Arial" panose="020B0604020202020204" pitchFamily="34" charset="0"/>
                <a:cs typeface="Arial" panose="020B0604020202020204" pitchFamily="34" charset="0"/>
              </a:rPr>
              <a:t>Droughts are likely to be more frequent and more intense. </a:t>
            </a:r>
            <a:br>
              <a:rPr lang="en-GB" altLang="en-US" sz="2000" dirty="0" smtClean="0">
                <a:solidFill>
                  <a:prstClr val="black"/>
                </a:solidFill>
                <a:latin typeface="Arial" panose="020B0604020202020204" pitchFamily="34" charset="0"/>
                <a:cs typeface="Arial" panose="020B0604020202020204" pitchFamily="34" charset="0"/>
              </a:rPr>
            </a:br>
            <a:r>
              <a:rPr lang="en-GB" altLang="en-US" sz="2200" dirty="0" smtClean="0">
                <a:solidFill>
                  <a:prstClr val="black"/>
                </a:solidFill>
                <a:latin typeface="Gill Sans MT" panose="020B0502020104020203" pitchFamily="34" charset="0"/>
                <a:cs typeface="+mn-cs"/>
              </a:rPr>
              <a:t/>
            </a:r>
            <a:br>
              <a:rPr lang="en-GB" altLang="en-US" sz="2200" dirty="0" smtClean="0">
                <a:solidFill>
                  <a:prstClr val="black"/>
                </a:solidFill>
                <a:latin typeface="Gill Sans MT" panose="020B0502020104020203" pitchFamily="34" charset="0"/>
                <a:cs typeface="+mn-cs"/>
              </a:rPr>
            </a:br>
            <a:endParaRPr lang="en-GB" altLang="en-US" sz="2200" dirty="0" smtClean="0">
              <a:solidFill>
                <a:prstClr val="black"/>
              </a:solidFill>
              <a:latin typeface="Gill Sans MT" panose="020B0502020104020203" pitchFamily="34" charset="0"/>
              <a:cs typeface="+mn-cs"/>
            </a:endParaRPr>
          </a:p>
          <a:p>
            <a:pPr lvl="1">
              <a:spcBef>
                <a:spcPct val="50000"/>
              </a:spcBef>
            </a:pPr>
            <a:endParaRPr lang="en-GB" altLang="en-US" sz="2200" dirty="0" smtClean="0">
              <a:solidFill>
                <a:prstClr val="black"/>
              </a:solidFill>
              <a:latin typeface="Gill Sans MT" panose="020B0502020104020203" pitchFamily="34" charset="0"/>
              <a:cs typeface="+mn-cs"/>
            </a:endParaRPr>
          </a:p>
          <a:p>
            <a:pPr lvl="1">
              <a:spcBef>
                <a:spcPct val="50000"/>
              </a:spcBef>
            </a:pPr>
            <a:endParaRPr lang="en-GB" altLang="en-US" sz="2200" dirty="0" smtClean="0">
              <a:solidFill>
                <a:prstClr val="black"/>
              </a:solidFill>
              <a:latin typeface="Gill Sans MT" panose="020B0502020104020203" pitchFamily="34" charset="0"/>
              <a:cs typeface="+mn-cs"/>
            </a:endParaRPr>
          </a:p>
          <a:p>
            <a:pPr lvl="1">
              <a:spcBef>
                <a:spcPct val="50000"/>
              </a:spcBef>
            </a:pPr>
            <a:endParaRPr lang="en-GB" altLang="en-US" sz="2200" dirty="0" smtClean="0">
              <a:solidFill>
                <a:prstClr val="black"/>
              </a:solidFill>
              <a:latin typeface="Gill Sans MT" panose="020B0502020104020203" pitchFamily="34" charset="0"/>
              <a:cs typeface="+mn-cs"/>
            </a:endParaRPr>
          </a:p>
          <a:p>
            <a:pPr lvl="1">
              <a:spcBef>
                <a:spcPct val="50000"/>
              </a:spcBef>
            </a:pPr>
            <a:endParaRPr lang="en-GB" altLang="en-US" sz="2200" dirty="0" smtClean="0">
              <a:solidFill>
                <a:prstClr val="black"/>
              </a:solidFill>
              <a:latin typeface="Gill Sans MT" panose="020B0502020104020203" pitchFamily="34" charset="0"/>
              <a:cs typeface="+mn-cs"/>
            </a:endParaRPr>
          </a:p>
          <a:p>
            <a:pPr lvl="1">
              <a:spcBef>
                <a:spcPct val="50000"/>
              </a:spcBef>
            </a:pPr>
            <a:r>
              <a:rPr lang="en-GB" altLang="en-US" sz="2000" dirty="0" smtClean="0">
                <a:solidFill>
                  <a:prstClr val="black"/>
                </a:solidFill>
                <a:latin typeface="Arial" panose="020B0604020202020204" pitchFamily="34" charset="0"/>
                <a:cs typeface="Arial" panose="020B0604020202020204" pitchFamily="34" charset="0"/>
              </a:rPr>
              <a:t>This could mean water shortages for up to </a:t>
            </a:r>
            <a:br>
              <a:rPr lang="en-GB" altLang="en-US" sz="2000" dirty="0" smtClean="0">
                <a:solidFill>
                  <a:prstClr val="black"/>
                </a:solidFill>
                <a:latin typeface="Arial" panose="020B0604020202020204" pitchFamily="34" charset="0"/>
                <a:cs typeface="Arial" panose="020B0604020202020204" pitchFamily="34" charset="0"/>
              </a:rPr>
            </a:br>
            <a:r>
              <a:rPr lang="en-GB" altLang="en-US" sz="2000" dirty="0" smtClean="0">
                <a:solidFill>
                  <a:prstClr val="black"/>
                </a:solidFill>
                <a:latin typeface="Arial" panose="020B0604020202020204" pitchFamily="34" charset="0"/>
                <a:cs typeface="Arial" panose="020B0604020202020204" pitchFamily="34" charset="0"/>
              </a:rPr>
              <a:t>five billion people and food shortages for </a:t>
            </a:r>
            <a:br>
              <a:rPr lang="en-GB" altLang="en-US" sz="2000" dirty="0" smtClean="0">
                <a:solidFill>
                  <a:prstClr val="black"/>
                </a:solidFill>
                <a:latin typeface="Arial" panose="020B0604020202020204" pitchFamily="34" charset="0"/>
                <a:cs typeface="Arial" panose="020B0604020202020204" pitchFamily="34" charset="0"/>
              </a:rPr>
            </a:br>
            <a:r>
              <a:rPr lang="en-GB" altLang="en-US" sz="2000" dirty="0" smtClean="0">
                <a:solidFill>
                  <a:prstClr val="black"/>
                </a:solidFill>
                <a:latin typeface="Arial" panose="020B0604020202020204" pitchFamily="34" charset="0"/>
                <a:cs typeface="Arial" panose="020B0604020202020204" pitchFamily="34" charset="0"/>
              </a:rPr>
              <a:t>250 million people.*</a:t>
            </a:r>
          </a:p>
          <a:p>
            <a:pPr lvl="1">
              <a:spcBef>
                <a:spcPct val="50000"/>
              </a:spcBef>
            </a:pPr>
            <a:endParaRPr lang="en-GB" altLang="en-US" sz="2000" dirty="0" smtClean="0">
              <a:solidFill>
                <a:prstClr val="black"/>
              </a:solidFill>
              <a:latin typeface="Gill Sans MT" panose="020B0502020104020203" pitchFamily="34" charset="0"/>
              <a:cs typeface="+mn-cs"/>
            </a:endParaRPr>
          </a:p>
          <a:p>
            <a:pPr lvl="1">
              <a:spcBef>
                <a:spcPct val="50000"/>
              </a:spcBef>
            </a:pPr>
            <a:r>
              <a:rPr lang="en-GB" altLang="en-US" sz="2200" dirty="0" smtClean="0">
                <a:solidFill>
                  <a:prstClr val="black"/>
                </a:solidFill>
                <a:latin typeface="Arial" panose="020B0604020202020204" pitchFamily="34" charset="0"/>
                <a:cs typeface="Arial" panose="020B0604020202020204" pitchFamily="34" charset="0"/>
              </a:rPr>
              <a:t>*</a:t>
            </a:r>
            <a:r>
              <a:rPr lang="en-GB" altLang="en-US" sz="1400" dirty="0" smtClean="0">
                <a:solidFill>
                  <a:prstClr val="black"/>
                </a:solidFill>
                <a:latin typeface="Arial" panose="020B0604020202020204" pitchFamily="34" charset="0"/>
                <a:cs typeface="Arial" panose="020B0604020202020204" pitchFamily="34" charset="0"/>
              </a:rPr>
              <a:t>Source: Stern Review on the economics of climate change, 2006.</a:t>
            </a:r>
            <a:endParaRPr lang="en-GB" altLang="en-US" sz="2200" i="1" dirty="0" smtClean="0">
              <a:solidFill>
                <a:prstClr val="black"/>
              </a:solidFill>
              <a:latin typeface="Arial" panose="020B0604020202020204" pitchFamily="34" charset="0"/>
              <a:cs typeface="Arial" panose="020B0604020202020204" pitchFamily="34" charset="0"/>
            </a:endParaRPr>
          </a:p>
          <a:p>
            <a:pPr>
              <a:spcBef>
                <a:spcPct val="50000"/>
              </a:spcBef>
            </a:pPr>
            <a:endParaRPr lang="en-GB" altLang="en-US" sz="2200"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spcBef>
                <a:spcPct val="50000"/>
              </a:spcBef>
            </a:pPr>
            <a:endParaRPr lang="en-GB" altLang="en-US" dirty="0" smtClean="0">
              <a:solidFill>
                <a:prstClr val="black"/>
              </a:solidFill>
              <a:latin typeface="Gill Sans MT" panose="020B0502020104020203" pitchFamily="34" charset="0"/>
              <a:cs typeface="+mn-cs"/>
            </a:endParaRPr>
          </a:p>
          <a:p>
            <a:pPr algn="ctr">
              <a:spcBef>
                <a:spcPct val="50000"/>
              </a:spcBef>
            </a:pPr>
            <a:endParaRPr lang="en-GB" altLang="en-US" sz="18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50000"/>
              </a:spcBef>
            </a:pPr>
            <a:endParaRPr lang="en-GB" altLang="en-US" sz="1800" dirty="0" smtClean="0">
              <a:solidFill>
                <a:prstClr val="black"/>
              </a:solidFill>
              <a:latin typeface="Gill Sans MT" panose="020B0502020104020203" pitchFamily="34" charset="0"/>
              <a:cs typeface="+mn-cs"/>
            </a:endParaRPr>
          </a:p>
        </p:txBody>
      </p:sp>
      <p:sp>
        <p:nvSpPr>
          <p:cNvPr id="19459" name="Rectangle 6"/>
          <p:cNvSpPr>
            <a:spLocks noChangeArrowheads="1"/>
          </p:cNvSpPr>
          <p:nvPr/>
        </p:nvSpPr>
        <p:spPr bwMode="auto">
          <a:xfrm>
            <a:off x="0" y="0"/>
            <a:ext cx="3059113" cy="6858000"/>
          </a:xfrm>
          <a:prstGeom prst="rect">
            <a:avLst/>
          </a:prstGeom>
          <a:solidFill>
            <a:schemeClr val="accent1">
              <a:lumMod val="75000"/>
            </a:schemeClr>
          </a:solidFill>
          <a:ln>
            <a:noFill/>
          </a:ln>
          <a:effectLs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b="1" i="1" dirty="0" smtClean="0">
              <a:solidFill>
                <a:prstClr val="white"/>
              </a:solidFill>
              <a:latin typeface="Gill Sans MT" panose="020B0502020104020203" pitchFamily="34" charset="0"/>
              <a:cs typeface="+mn-cs"/>
            </a:endParaRPr>
          </a:p>
        </p:txBody>
      </p:sp>
      <p:sp>
        <p:nvSpPr>
          <p:cNvPr id="19460" name="Rectangle 13">
            <a:hlinkClick r:id="rId3" action="ppaction://hlinksldjump"/>
          </p:cNvPr>
          <p:cNvSpPr>
            <a:spLocks noChangeArrowheads="1"/>
          </p:cNvSpPr>
          <p:nvPr/>
        </p:nvSpPr>
        <p:spPr bwMode="auto">
          <a:xfrm>
            <a:off x="4787900" y="5949950"/>
            <a:ext cx="25923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en-US" dirty="0" smtClean="0">
                <a:solidFill>
                  <a:schemeClr val="accent1">
                    <a:lumMod val="75000"/>
                  </a:schemeClr>
                </a:solidFill>
                <a:latin typeface="Gill Sans MT" panose="020B0502020104020203" pitchFamily="34" charset="0"/>
                <a:cs typeface="+mn-cs"/>
                <a:hlinkClick r:id="rId4" action="ppaction://hlinksldjump"/>
              </a:rPr>
              <a:t>⊠</a:t>
            </a:r>
            <a:r>
              <a:rPr lang="en-GB" altLang="en-US" dirty="0" smtClean="0">
                <a:solidFill>
                  <a:prstClr val="black"/>
                </a:solidFill>
                <a:latin typeface="Gill Sans MT" panose="020B0502020104020203" pitchFamily="34" charset="0"/>
                <a:cs typeface="+mn-cs"/>
              </a:rPr>
              <a:t> </a:t>
            </a:r>
            <a:r>
              <a:rPr lang="en-GB" altLang="en-US" dirty="0" smtClean="0">
                <a:solidFill>
                  <a:prstClr val="black"/>
                </a:solidFill>
                <a:latin typeface="Arial" panose="020B0604020202020204" pitchFamily="34" charset="0"/>
                <a:cs typeface="Arial" panose="020B0604020202020204" pitchFamily="34" charset="0"/>
              </a:rPr>
              <a:t>back to main menu</a:t>
            </a:r>
          </a:p>
        </p:txBody>
      </p:sp>
      <p:sp>
        <p:nvSpPr>
          <p:cNvPr id="19461" name="AutoShape 14">
            <a:hlinkClick r:id="rId5" action="ppaction://hlinksldjump"/>
          </p:cNvPr>
          <p:cNvSpPr>
            <a:spLocks noChangeArrowheads="1"/>
          </p:cNvSpPr>
          <p:nvPr/>
        </p:nvSpPr>
        <p:spPr bwMode="auto">
          <a:xfrm>
            <a:off x="395288" y="2060575"/>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Sea level</a:t>
            </a:r>
          </a:p>
        </p:txBody>
      </p:sp>
      <p:sp>
        <p:nvSpPr>
          <p:cNvPr id="19462" name="AutoShape 16">
            <a:hlinkClick r:id="rId6" action="ppaction://hlinksldjump"/>
          </p:cNvPr>
          <p:cNvSpPr>
            <a:spLocks noChangeArrowheads="1"/>
          </p:cNvSpPr>
          <p:nvPr/>
        </p:nvSpPr>
        <p:spPr bwMode="auto">
          <a:xfrm>
            <a:off x="395288" y="508476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Flooding</a:t>
            </a:r>
          </a:p>
        </p:txBody>
      </p:sp>
      <p:sp>
        <p:nvSpPr>
          <p:cNvPr id="19463" name="AutoShape 17">
            <a:hlinkClick r:id="rId7" action="ppaction://hlinksldjump"/>
          </p:cNvPr>
          <p:cNvSpPr>
            <a:spLocks noChangeArrowheads="1"/>
          </p:cNvSpPr>
          <p:nvPr/>
        </p:nvSpPr>
        <p:spPr bwMode="auto">
          <a:xfrm>
            <a:off x="395288" y="4076700"/>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Storms</a:t>
            </a:r>
          </a:p>
        </p:txBody>
      </p:sp>
      <p:sp>
        <p:nvSpPr>
          <p:cNvPr id="19464" name="AutoShape 18">
            <a:hlinkClick r:id="rId4" action="ppaction://hlinksldjump"/>
          </p:cNvPr>
          <p:cNvSpPr>
            <a:spLocks noChangeArrowheads="1"/>
          </p:cNvSpPr>
          <p:nvPr/>
        </p:nvSpPr>
        <p:spPr bwMode="auto">
          <a:xfrm>
            <a:off x="395288" y="105251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srgbClr val="DDDDDD"/>
                </a:solidFill>
                <a:latin typeface="Arial" panose="020B0604020202020204" pitchFamily="34" charset="0"/>
                <a:cs typeface="Arial" panose="020B0604020202020204" pitchFamily="34" charset="0"/>
              </a:rPr>
              <a:t>Temperature</a:t>
            </a:r>
          </a:p>
        </p:txBody>
      </p:sp>
      <p:sp>
        <p:nvSpPr>
          <p:cNvPr id="19465" name="AutoShape 19">
            <a:hlinkClick r:id="rId7" action="ppaction://hlinksldjump"/>
          </p:cNvPr>
          <p:cNvSpPr>
            <a:spLocks noChangeArrowheads="1"/>
          </p:cNvSpPr>
          <p:nvPr/>
        </p:nvSpPr>
        <p:spPr bwMode="auto">
          <a:xfrm>
            <a:off x="395288" y="3068638"/>
            <a:ext cx="2160587" cy="792162"/>
          </a:xfrm>
          <a:prstGeom prst="roundRect">
            <a:avLst>
              <a:gd name="adj" fmla="val 16667"/>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smtClean="0">
                <a:solidFill>
                  <a:prstClr val="black"/>
                </a:solidFill>
                <a:latin typeface="Arial" panose="020B0604020202020204" pitchFamily="34" charset="0"/>
                <a:cs typeface="Arial" panose="020B0604020202020204" pitchFamily="34" charset="0"/>
              </a:rPr>
              <a:t>Drought</a:t>
            </a:r>
          </a:p>
        </p:txBody>
      </p:sp>
      <p:grpSp>
        <p:nvGrpSpPr>
          <p:cNvPr id="19466" name="Group 22"/>
          <p:cNvGrpSpPr>
            <a:grpSpLocks/>
          </p:cNvGrpSpPr>
          <p:nvPr/>
        </p:nvGrpSpPr>
        <p:grpSpPr bwMode="auto">
          <a:xfrm>
            <a:off x="3348038" y="1341438"/>
            <a:ext cx="5472112" cy="2520950"/>
            <a:chOff x="2018" y="754"/>
            <a:chExt cx="3447" cy="1588"/>
          </a:xfrm>
        </p:grpSpPr>
        <p:pic>
          <p:nvPicPr>
            <p:cNvPr id="19467" name="Picture 20" descr="bluue"/>
            <p:cNvPicPr>
              <a:picLocks noChangeAspect="1" noChangeArrowheads="1"/>
            </p:cNvPicPr>
            <p:nvPr/>
          </p:nvPicPr>
          <p:blipFill>
            <a:blip r:embed="rId8" cstate="print">
              <a:clrChange>
                <a:clrFrom>
                  <a:srgbClr val="1F139D"/>
                </a:clrFrom>
                <a:clrTo>
                  <a:srgbClr val="1F139D">
                    <a:alpha val="0"/>
                  </a:srgbClr>
                </a:clrTo>
              </a:clrChange>
              <a:extLst>
                <a:ext uri="{28A0092B-C50C-407E-A947-70E740481C1C}">
                  <a14:useLocalDpi xmlns:a14="http://schemas.microsoft.com/office/drawing/2010/main" val="0"/>
                </a:ext>
              </a:extLst>
            </a:blip>
            <a:srcRect l="2057" r="1045" b="2695"/>
            <a:stretch>
              <a:fillRect/>
            </a:stretch>
          </p:blipFill>
          <p:spPr bwMode="auto">
            <a:xfrm>
              <a:off x="2018" y="754"/>
              <a:ext cx="344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21"/>
            <p:cNvSpPr>
              <a:spLocks noChangeArrowheads="1"/>
            </p:cNvSpPr>
            <p:nvPr/>
          </p:nvSpPr>
          <p:spPr bwMode="auto">
            <a:xfrm>
              <a:off x="2426" y="1071"/>
              <a:ext cx="2676"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GB" altLang="en-US" sz="2200" dirty="0" smtClean="0">
                  <a:solidFill>
                    <a:prstClr val="black"/>
                  </a:solidFill>
                  <a:latin typeface="Arial" panose="020B0604020202020204" pitchFamily="34" charset="0"/>
                  <a:cs typeface="Arial" panose="020B0604020202020204" pitchFamily="34" charset="0"/>
                </a:rPr>
                <a:t>In some areas there will be less water available for drinking and to water crops because there</a:t>
              </a:r>
              <a:br>
                <a:rPr lang="en-GB" altLang="en-US" sz="2200" dirty="0" smtClean="0">
                  <a:solidFill>
                    <a:prstClr val="black"/>
                  </a:solidFill>
                  <a:latin typeface="Arial" panose="020B0604020202020204" pitchFamily="34" charset="0"/>
                  <a:cs typeface="Arial" panose="020B0604020202020204" pitchFamily="34" charset="0"/>
                </a:rPr>
              </a:br>
              <a:r>
                <a:rPr lang="en-GB" altLang="en-US" sz="2200" dirty="0" smtClean="0">
                  <a:solidFill>
                    <a:prstClr val="black"/>
                  </a:solidFill>
                  <a:latin typeface="Arial" panose="020B0604020202020204" pitchFamily="34" charset="0"/>
                  <a:cs typeface="Arial" panose="020B0604020202020204" pitchFamily="34" charset="0"/>
                </a:rPr>
                <a:t>will be less rain. </a:t>
              </a:r>
            </a:p>
          </p:txBody>
        </p:sp>
      </p:grpSp>
    </p:spTree>
    <p:extLst>
      <p:ext uri="{BB962C8B-B14F-4D97-AF65-F5344CB8AC3E}">
        <p14:creationId xmlns:p14="http://schemas.microsoft.com/office/powerpoint/2010/main" val="2689428200"/>
      </p:ext>
    </p:extLst>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59113" y="-315913"/>
            <a:ext cx="6084887" cy="7605713"/>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lvl="1" eaLnBrk="1" hangingPunct="1"/>
            <a:r>
              <a:rPr lang="en-GB" altLang="en-US" sz="2000" dirty="0">
                <a:latin typeface="Arial" panose="020B0604020202020204" pitchFamily="34" charset="0"/>
                <a:cs typeface="Arial" panose="020B0604020202020204" pitchFamily="34" charset="0"/>
              </a:rPr>
              <a:t>Intense storms, know as hurricanes, cyclones and typhoons (depending on where they occur in the world) could happen much more often </a:t>
            </a:r>
            <a:br>
              <a:rPr lang="en-GB" altLang="en-US" sz="2000" dirty="0">
                <a:latin typeface="Arial" panose="020B0604020202020204" pitchFamily="34" charset="0"/>
                <a:cs typeface="Arial" panose="020B0604020202020204" pitchFamily="34" charset="0"/>
              </a:rPr>
            </a:br>
            <a:r>
              <a:rPr lang="en-GB" altLang="en-US" sz="2000" dirty="0">
                <a:latin typeface="Arial" panose="020B0604020202020204" pitchFamily="34" charset="0"/>
                <a:cs typeface="Arial" panose="020B0604020202020204" pitchFamily="34" charset="0"/>
              </a:rPr>
              <a:t>and be more intense as a result of </a:t>
            </a:r>
            <a:br>
              <a:rPr lang="en-GB" altLang="en-US" sz="2000" dirty="0">
                <a:latin typeface="Arial" panose="020B0604020202020204" pitchFamily="34" charset="0"/>
                <a:cs typeface="Arial" panose="020B0604020202020204" pitchFamily="34" charset="0"/>
              </a:rPr>
            </a:br>
            <a:r>
              <a:rPr lang="en-GB" altLang="en-US" sz="2000" dirty="0">
                <a:latin typeface="Arial" panose="020B0604020202020204" pitchFamily="34" charset="0"/>
                <a:cs typeface="Arial" panose="020B0604020202020204" pitchFamily="34" charset="0"/>
              </a:rPr>
              <a:t>rising sea surface temperature.</a:t>
            </a:r>
          </a:p>
          <a:p>
            <a:pPr lvl="1" eaLnBrk="1" hangingPunct="1"/>
            <a:endParaRPr lang="en-GB" altLang="en-US" sz="2000" dirty="0">
              <a:latin typeface="Gill Sans MT" panose="020B0502020104020203" pitchFamily="34" charset="0"/>
            </a:endParaRPr>
          </a:p>
          <a:p>
            <a:pPr lvl="1" eaLnBrk="1" hangingPunct="1"/>
            <a:endParaRPr lang="en-GB" altLang="en-US" sz="2200" i="1" dirty="0">
              <a:latin typeface="Gill Sans MT" panose="020B0502020104020203" pitchFamily="34" charset="0"/>
            </a:endParaRPr>
          </a:p>
          <a:p>
            <a:pPr eaLnBrk="1" hangingPunct="1">
              <a:spcBef>
                <a:spcPct val="50000"/>
              </a:spcBef>
            </a:pPr>
            <a:endParaRPr lang="en-GB" altLang="en-US" sz="2200" dirty="0">
              <a:latin typeface="Gill Sans MT" panose="020B0502020104020203" pitchFamily="34" charset="0"/>
            </a:endParaRPr>
          </a:p>
          <a:p>
            <a:pPr eaLnBrk="1" hangingPunct="1">
              <a:spcBef>
                <a:spcPct val="50000"/>
              </a:spcBef>
            </a:pPr>
            <a:endParaRPr lang="en-GB" altLang="en-US" sz="2200" dirty="0">
              <a:latin typeface="Gill Sans MT" panose="020B0502020104020203" pitchFamily="34" charset="0"/>
            </a:endParaRPr>
          </a:p>
          <a:p>
            <a:pPr eaLnBrk="1" hangingPunct="1">
              <a:spcBef>
                <a:spcPct val="50000"/>
              </a:spcBef>
            </a:pPr>
            <a:endParaRPr lang="en-GB" altLang="en-US" sz="2200" dirty="0">
              <a:latin typeface="Gill Sans MT" panose="020B0502020104020203" pitchFamily="34" charset="0"/>
            </a:endParaRPr>
          </a:p>
          <a:p>
            <a:pPr eaLnBrk="1" hangingPunct="1">
              <a:spcBef>
                <a:spcPct val="50000"/>
              </a:spcBef>
            </a:pPr>
            <a:endParaRPr lang="en-GB" altLang="en-US" sz="2200" dirty="0">
              <a:latin typeface="Gill Sans MT" panose="020B0502020104020203" pitchFamily="34" charset="0"/>
            </a:endParaRPr>
          </a:p>
          <a:p>
            <a:pPr eaLnBrk="1" hangingPunct="1">
              <a:spcBef>
                <a:spcPct val="50000"/>
              </a:spcBef>
            </a:pPr>
            <a:endParaRPr lang="en-GB" altLang="en-US" sz="2200"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algn="ctr" eaLnBrk="1" hangingPunct="1">
              <a:spcBef>
                <a:spcPct val="50000"/>
              </a:spcBef>
            </a:pPr>
            <a:endPar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endParaRPr lang="en-GB" altLang="en-US" sz="1800" dirty="0">
              <a:latin typeface="Gill Sans MT" panose="020B0502020104020203" pitchFamily="34" charset="0"/>
            </a:endParaRPr>
          </a:p>
        </p:txBody>
      </p:sp>
      <p:sp>
        <p:nvSpPr>
          <p:cNvPr id="21507" name="Rectangle 6"/>
          <p:cNvSpPr>
            <a:spLocks noChangeArrowheads="1"/>
          </p:cNvSpPr>
          <p:nvPr/>
        </p:nvSpPr>
        <p:spPr bwMode="auto">
          <a:xfrm>
            <a:off x="0" y="0"/>
            <a:ext cx="3059113" cy="6858000"/>
          </a:xfrm>
          <a:prstGeom prst="rect">
            <a:avLst/>
          </a:prstGeom>
          <a:solidFill>
            <a:schemeClr val="accent1">
              <a:lumMod val="75000"/>
            </a:schemeClr>
          </a:solidFill>
          <a:ln>
            <a:noFill/>
          </a:ln>
          <a:effectLs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2800" b="1" i="1" dirty="0">
              <a:solidFill>
                <a:schemeClr val="bg1"/>
              </a:solidFill>
              <a:latin typeface="Gill Sans MT" panose="020B0502020104020203" pitchFamily="34" charset="0"/>
            </a:endParaRPr>
          </a:p>
        </p:txBody>
      </p:sp>
      <p:sp>
        <p:nvSpPr>
          <p:cNvPr id="21508" name="Rectangle 13">
            <a:hlinkClick r:id="rId3" action="ppaction://hlinksldjump"/>
          </p:cNvPr>
          <p:cNvSpPr>
            <a:spLocks noChangeArrowheads="1"/>
          </p:cNvSpPr>
          <p:nvPr/>
        </p:nvSpPr>
        <p:spPr bwMode="auto">
          <a:xfrm>
            <a:off x="4787900" y="5949950"/>
            <a:ext cx="25923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en-US" dirty="0">
                <a:solidFill>
                  <a:schemeClr val="accent1">
                    <a:lumMod val="75000"/>
                  </a:schemeClr>
                </a:solidFill>
                <a:latin typeface="Gill Sans MT" panose="020B0502020104020203" pitchFamily="34" charset="0"/>
              </a:rPr>
              <a:t>⊠</a:t>
            </a:r>
            <a:r>
              <a:rPr lang="en-GB" altLang="en-US" dirty="0">
                <a:latin typeface="Gill Sans MT" panose="020B0502020104020203" pitchFamily="34" charset="0"/>
              </a:rPr>
              <a:t> </a:t>
            </a:r>
            <a:r>
              <a:rPr lang="en-GB" altLang="en-US" dirty="0">
                <a:latin typeface="Arial" panose="020B0604020202020204" pitchFamily="34" charset="0"/>
                <a:cs typeface="Arial" panose="020B0604020202020204" pitchFamily="34" charset="0"/>
              </a:rPr>
              <a:t>back to main menu</a:t>
            </a:r>
          </a:p>
        </p:txBody>
      </p:sp>
      <p:sp>
        <p:nvSpPr>
          <p:cNvPr id="21509" name="AutoShape 14">
            <a:hlinkClick r:id="rId4" action="ppaction://hlinksldjump"/>
          </p:cNvPr>
          <p:cNvSpPr>
            <a:spLocks noChangeArrowheads="1"/>
          </p:cNvSpPr>
          <p:nvPr/>
        </p:nvSpPr>
        <p:spPr bwMode="auto">
          <a:xfrm>
            <a:off x="395288" y="2060575"/>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Sea level</a:t>
            </a:r>
          </a:p>
        </p:txBody>
      </p:sp>
      <p:sp>
        <p:nvSpPr>
          <p:cNvPr id="21510" name="AutoShape 16">
            <a:hlinkClick r:id="rId5" action="ppaction://hlinksldjump"/>
          </p:cNvPr>
          <p:cNvSpPr>
            <a:spLocks noChangeArrowheads="1"/>
          </p:cNvSpPr>
          <p:nvPr/>
        </p:nvSpPr>
        <p:spPr bwMode="auto">
          <a:xfrm>
            <a:off x="395288" y="508476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Flooding</a:t>
            </a:r>
          </a:p>
        </p:txBody>
      </p:sp>
      <p:sp>
        <p:nvSpPr>
          <p:cNvPr id="21511" name="AutoShape 17">
            <a:hlinkClick r:id="rId6" action="ppaction://hlinksldjump"/>
          </p:cNvPr>
          <p:cNvSpPr>
            <a:spLocks noChangeArrowheads="1"/>
          </p:cNvSpPr>
          <p:nvPr/>
        </p:nvSpPr>
        <p:spPr bwMode="auto">
          <a:xfrm>
            <a:off x="395288" y="4076700"/>
            <a:ext cx="2160587" cy="792163"/>
          </a:xfrm>
          <a:prstGeom prst="roundRect">
            <a:avLst>
              <a:gd name="adj" fmla="val 16667"/>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Storms</a:t>
            </a:r>
          </a:p>
        </p:txBody>
      </p:sp>
      <p:sp>
        <p:nvSpPr>
          <p:cNvPr id="21512" name="AutoShape 18">
            <a:hlinkClick r:id="rId3" action="ppaction://hlinksldjump"/>
          </p:cNvPr>
          <p:cNvSpPr>
            <a:spLocks noChangeArrowheads="1"/>
          </p:cNvSpPr>
          <p:nvPr/>
        </p:nvSpPr>
        <p:spPr bwMode="auto">
          <a:xfrm>
            <a:off x="395288" y="105251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Temperature</a:t>
            </a:r>
          </a:p>
        </p:txBody>
      </p:sp>
      <p:sp>
        <p:nvSpPr>
          <p:cNvPr id="21513" name="AutoShape 19">
            <a:hlinkClick r:id="rId6" action="ppaction://hlinksldjump"/>
          </p:cNvPr>
          <p:cNvSpPr>
            <a:spLocks noChangeArrowheads="1"/>
          </p:cNvSpPr>
          <p:nvPr/>
        </p:nvSpPr>
        <p:spPr bwMode="auto">
          <a:xfrm>
            <a:off x="395288" y="3068638"/>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Drought</a:t>
            </a:r>
          </a:p>
        </p:txBody>
      </p:sp>
      <p:grpSp>
        <p:nvGrpSpPr>
          <p:cNvPr id="21514" name="Group 22"/>
          <p:cNvGrpSpPr>
            <a:grpSpLocks/>
          </p:cNvGrpSpPr>
          <p:nvPr/>
        </p:nvGrpSpPr>
        <p:grpSpPr bwMode="auto">
          <a:xfrm>
            <a:off x="3563938" y="2420938"/>
            <a:ext cx="5111750" cy="3168650"/>
            <a:chOff x="2109" y="1752"/>
            <a:chExt cx="3220" cy="1996"/>
          </a:xfrm>
        </p:grpSpPr>
        <p:pic>
          <p:nvPicPr>
            <p:cNvPr id="21515" name="Picture 20" descr="bluue"/>
            <p:cNvPicPr>
              <a:picLocks noChangeAspect="1" noChangeArrowheads="1"/>
            </p:cNvPicPr>
            <p:nvPr/>
          </p:nvPicPr>
          <p:blipFill>
            <a:blip r:embed="rId7" cstate="print">
              <a:clrChange>
                <a:clrFrom>
                  <a:srgbClr val="1F139D"/>
                </a:clrFrom>
                <a:clrTo>
                  <a:srgbClr val="1F139D">
                    <a:alpha val="0"/>
                  </a:srgbClr>
                </a:clrTo>
              </a:clrChange>
              <a:extLst>
                <a:ext uri="{28A0092B-C50C-407E-A947-70E740481C1C}">
                  <a14:useLocalDpi xmlns:a14="http://schemas.microsoft.com/office/drawing/2010/main" val="0"/>
                </a:ext>
              </a:extLst>
            </a:blip>
            <a:srcRect l="1022" t="2817" r="2080" b="-61"/>
            <a:stretch>
              <a:fillRect/>
            </a:stretch>
          </p:blipFill>
          <p:spPr bwMode="auto">
            <a:xfrm>
              <a:off x="2109" y="1752"/>
              <a:ext cx="3220"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21"/>
            <p:cNvSpPr>
              <a:spLocks noChangeArrowheads="1"/>
            </p:cNvSpPr>
            <p:nvPr/>
          </p:nvSpPr>
          <p:spPr bwMode="auto">
            <a:xfrm>
              <a:off x="2426" y="2205"/>
              <a:ext cx="2654" cy="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2100" dirty="0">
                  <a:latin typeface="Arial" panose="020B0604020202020204" pitchFamily="34" charset="0"/>
                  <a:cs typeface="Arial" panose="020B0604020202020204" pitchFamily="34" charset="0"/>
                </a:rPr>
                <a:t>Storms can be devastating to the </a:t>
              </a:r>
              <a:br>
                <a:rPr lang="en-GB" altLang="en-US" sz="2100" dirty="0">
                  <a:latin typeface="Arial" panose="020B0604020202020204" pitchFamily="34" charset="0"/>
                  <a:cs typeface="Arial" panose="020B0604020202020204" pitchFamily="34" charset="0"/>
                </a:rPr>
              </a:br>
              <a:r>
                <a:rPr lang="en-GB" altLang="en-US" sz="2100" dirty="0">
                  <a:latin typeface="Arial" panose="020B0604020202020204" pitchFamily="34" charset="0"/>
                  <a:cs typeface="Arial" panose="020B0604020202020204" pitchFamily="34" charset="0"/>
                </a:rPr>
                <a:t>lives of people living in the affected </a:t>
              </a:r>
              <a:br>
                <a:rPr lang="en-GB" altLang="en-US" sz="2100" dirty="0">
                  <a:latin typeface="Arial" panose="020B0604020202020204" pitchFamily="34" charset="0"/>
                  <a:cs typeface="Arial" panose="020B0604020202020204" pitchFamily="34" charset="0"/>
                </a:rPr>
              </a:br>
              <a:r>
                <a:rPr lang="en-GB" altLang="en-US" sz="2100" dirty="0">
                  <a:latin typeface="Arial" panose="020B0604020202020204" pitchFamily="34" charset="0"/>
                  <a:cs typeface="Arial" panose="020B0604020202020204" pitchFamily="34" charset="0"/>
                </a:rPr>
                <a:t>area; with damage to homes and </a:t>
              </a:r>
              <a:br>
                <a:rPr lang="en-GB" altLang="en-US" sz="2100" dirty="0">
                  <a:latin typeface="Arial" panose="020B0604020202020204" pitchFamily="34" charset="0"/>
                  <a:cs typeface="Arial" panose="020B0604020202020204" pitchFamily="34" charset="0"/>
                </a:rPr>
              </a:br>
              <a:r>
                <a:rPr lang="en-GB" altLang="en-US" sz="2100" dirty="0">
                  <a:latin typeface="Arial" panose="020B0604020202020204" pitchFamily="34" charset="0"/>
                  <a:cs typeface="Arial" panose="020B0604020202020204" pitchFamily="34" charset="0"/>
                </a:rPr>
                <a:t>schools and loss of lives.</a:t>
              </a:r>
            </a:p>
          </p:txBody>
        </p:sp>
      </p:grpSp>
    </p:spTree>
    <p:extLst>
      <p:ext uri="{BB962C8B-B14F-4D97-AF65-F5344CB8AC3E}">
        <p14:creationId xmlns:p14="http://schemas.microsoft.com/office/powerpoint/2010/main" val="333115529"/>
      </p:ext>
    </p:extLst>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059113" y="-315913"/>
            <a:ext cx="6084887" cy="9240991"/>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lvl="1" eaLnBrk="1" hangingPunct="1"/>
            <a:r>
              <a:rPr lang="en-GB" altLang="en-US" sz="2200" dirty="0">
                <a:latin typeface="Arial" panose="020B0604020202020204" pitchFamily="34" charset="0"/>
                <a:cs typeface="Arial" panose="020B0604020202020204" pitchFamily="34" charset="0"/>
              </a:rPr>
              <a:t>Experts agree that temperature rises must be below a rise of 2</a:t>
            </a:r>
            <a:r>
              <a:rPr lang="en-US" altLang="en-US" sz="2200" dirty="0">
                <a:latin typeface="Arial" panose="020B0604020202020204" pitchFamily="34" charset="0"/>
                <a:cs typeface="Arial" panose="020B0604020202020204" pitchFamily="34" charset="0"/>
              </a:rPr>
              <a:t>°C to help limit dangerous climate change.</a:t>
            </a:r>
          </a:p>
          <a:p>
            <a:pPr lvl="1" eaLnBrk="1" hangingPunct="1"/>
            <a:endParaRPr lang="en-GB" altLang="en-US" sz="2200" dirty="0">
              <a:latin typeface="Gill Sans MT" panose="020B0502020104020203" pitchFamily="34" charset="0"/>
            </a:endParaRPr>
          </a:p>
          <a:p>
            <a:pPr lvl="1" eaLnBrk="1" hangingPunct="1"/>
            <a:endParaRPr lang="en-GB" altLang="en-US" sz="2200" dirty="0">
              <a:latin typeface="Gill Sans MT" panose="020B0502020104020203" pitchFamily="34" charset="0"/>
            </a:endParaRPr>
          </a:p>
          <a:p>
            <a:pPr eaLnBrk="1" hangingPunct="1">
              <a:spcBef>
                <a:spcPct val="50000"/>
              </a:spcBef>
            </a:pPr>
            <a:endParaRPr lang="en-GB" altLang="en-US" sz="2200"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solidFill>
                <a:schemeClr val="accent1">
                  <a:lumMod val="75000"/>
                </a:schemeClr>
              </a:solidFill>
              <a:latin typeface="Gill Sans MT" panose="020B0502020104020203" pitchFamily="34" charset="0"/>
            </a:endParaRPr>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algn="r" eaLnBrk="1" hangingPunct="1"/>
            <a:endParaRPr lang="en-GB" altLang="en-US" sz="900" dirty="0"/>
          </a:p>
          <a:p>
            <a:pPr eaLnBrk="1" hangingPunct="1">
              <a:spcBef>
                <a:spcPct val="50000"/>
              </a:spcBef>
            </a:pPr>
            <a:endParaRPr lang="en-GB" altLang="en-US" sz="900" dirty="0">
              <a:latin typeface="Gill Sans MT" panose="020B0502020104020203" pitchFamily="34" charset="0"/>
            </a:endParaRPr>
          </a:p>
        </p:txBody>
      </p:sp>
      <p:sp>
        <p:nvSpPr>
          <p:cNvPr id="23555" name="Rectangle 6"/>
          <p:cNvSpPr>
            <a:spLocks noChangeArrowheads="1"/>
          </p:cNvSpPr>
          <p:nvPr/>
        </p:nvSpPr>
        <p:spPr bwMode="auto">
          <a:xfrm>
            <a:off x="0" y="0"/>
            <a:ext cx="3059113" cy="6858000"/>
          </a:xfrm>
          <a:prstGeom prst="rect">
            <a:avLst/>
          </a:prstGeom>
          <a:solidFill>
            <a:schemeClr val="accent1">
              <a:lumMod val="75000"/>
            </a:schemeClr>
          </a:solidFill>
          <a:ln>
            <a:noFill/>
          </a:ln>
          <a:effectLs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2800" b="1" i="1" dirty="0">
              <a:solidFill>
                <a:schemeClr val="bg1"/>
              </a:solidFill>
              <a:latin typeface="Gill Sans MT" panose="020B0502020104020203" pitchFamily="34" charset="0"/>
            </a:endParaRPr>
          </a:p>
        </p:txBody>
      </p:sp>
      <p:sp>
        <p:nvSpPr>
          <p:cNvPr id="23556" name="Rectangle 13">
            <a:hlinkClick r:id="rId3" action="ppaction://hlinksldjump"/>
          </p:cNvPr>
          <p:cNvSpPr>
            <a:spLocks noChangeArrowheads="1"/>
          </p:cNvSpPr>
          <p:nvPr/>
        </p:nvSpPr>
        <p:spPr bwMode="auto">
          <a:xfrm>
            <a:off x="4805362" y="5876925"/>
            <a:ext cx="2592388" cy="647700"/>
          </a:xfrm>
          <a:prstGeom prst="rect">
            <a:avLst/>
          </a:prstGeom>
          <a:solidFill>
            <a:schemeClr val="bg1"/>
          </a:solidFill>
          <a:ln>
            <a:noFill/>
          </a:ln>
          <a:effectLs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en-US" dirty="0">
                <a:solidFill>
                  <a:schemeClr val="accent1">
                    <a:lumMod val="75000"/>
                  </a:schemeClr>
                </a:solidFill>
                <a:latin typeface="Gill Sans MT" panose="020B0502020104020203" pitchFamily="34" charset="0"/>
                <a:hlinkClick r:id="rId4" action="ppaction://hlinksldjump"/>
              </a:rPr>
              <a:t>⊠</a:t>
            </a:r>
            <a:r>
              <a:rPr lang="en-GB" altLang="en-US" dirty="0">
                <a:solidFill>
                  <a:schemeClr val="accent1">
                    <a:lumMod val="75000"/>
                  </a:schemeClr>
                </a:solidFill>
                <a:latin typeface="Gill Sans MT" panose="020B0502020104020203" pitchFamily="34" charset="0"/>
              </a:rPr>
              <a:t> </a:t>
            </a:r>
            <a:r>
              <a:rPr lang="en-GB" altLang="en-US" dirty="0">
                <a:latin typeface="Arial" panose="020B0604020202020204" pitchFamily="34" charset="0"/>
                <a:cs typeface="Arial" panose="020B0604020202020204" pitchFamily="34" charset="0"/>
              </a:rPr>
              <a:t>back to main menu</a:t>
            </a:r>
          </a:p>
        </p:txBody>
      </p:sp>
      <p:sp>
        <p:nvSpPr>
          <p:cNvPr id="23557" name="AutoShape 14">
            <a:hlinkClick r:id="rId5" action="ppaction://hlinksldjump"/>
          </p:cNvPr>
          <p:cNvSpPr>
            <a:spLocks noChangeArrowheads="1"/>
          </p:cNvSpPr>
          <p:nvPr/>
        </p:nvSpPr>
        <p:spPr bwMode="auto">
          <a:xfrm>
            <a:off x="395288" y="2060575"/>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Sea level</a:t>
            </a:r>
          </a:p>
        </p:txBody>
      </p:sp>
      <p:sp>
        <p:nvSpPr>
          <p:cNvPr id="23558" name="AutoShape 16">
            <a:hlinkClick r:id="rId6" action="ppaction://hlinksldjump"/>
          </p:cNvPr>
          <p:cNvSpPr>
            <a:spLocks noChangeArrowheads="1"/>
          </p:cNvSpPr>
          <p:nvPr/>
        </p:nvSpPr>
        <p:spPr bwMode="auto">
          <a:xfrm>
            <a:off x="395288" y="5084763"/>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Flooding</a:t>
            </a:r>
          </a:p>
        </p:txBody>
      </p:sp>
      <p:sp>
        <p:nvSpPr>
          <p:cNvPr id="23559" name="AutoShape 17">
            <a:hlinkClick r:id="rId7" action="ppaction://hlinksldjump"/>
          </p:cNvPr>
          <p:cNvSpPr>
            <a:spLocks noChangeArrowheads="1"/>
          </p:cNvSpPr>
          <p:nvPr/>
        </p:nvSpPr>
        <p:spPr bwMode="auto">
          <a:xfrm>
            <a:off x="395288" y="4076700"/>
            <a:ext cx="2160587" cy="792163"/>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Storms</a:t>
            </a:r>
          </a:p>
        </p:txBody>
      </p:sp>
      <p:sp>
        <p:nvSpPr>
          <p:cNvPr id="23560" name="AutoShape 18">
            <a:hlinkClick r:id="rId4" action="ppaction://hlinksldjump"/>
          </p:cNvPr>
          <p:cNvSpPr>
            <a:spLocks noChangeArrowheads="1"/>
          </p:cNvSpPr>
          <p:nvPr/>
        </p:nvSpPr>
        <p:spPr bwMode="auto">
          <a:xfrm>
            <a:off x="395288" y="1052513"/>
            <a:ext cx="2160587" cy="792162"/>
          </a:xfrm>
          <a:prstGeom prst="roundRect">
            <a:avLst>
              <a:gd name="adj" fmla="val 16667"/>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Temperature</a:t>
            </a:r>
          </a:p>
        </p:txBody>
      </p:sp>
      <p:sp>
        <p:nvSpPr>
          <p:cNvPr id="23561" name="AutoShape 19">
            <a:hlinkClick r:id="rId7" action="ppaction://hlinksldjump"/>
          </p:cNvPr>
          <p:cNvSpPr>
            <a:spLocks noChangeArrowheads="1"/>
          </p:cNvSpPr>
          <p:nvPr/>
        </p:nvSpPr>
        <p:spPr bwMode="auto">
          <a:xfrm>
            <a:off x="395287" y="3068638"/>
            <a:ext cx="2160587" cy="792162"/>
          </a:xfrm>
          <a:prstGeom prst="roundRect">
            <a:avLst>
              <a:gd name="adj" fmla="val 16667"/>
            </a:avLst>
          </a:prstGeom>
          <a:solidFill>
            <a:schemeClr val="bg1"/>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solidFill>
                  <a:srgbClr val="DDDDDD"/>
                </a:solidFill>
                <a:latin typeface="Arial" panose="020B0604020202020204" pitchFamily="34" charset="0"/>
                <a:cs typeface="Arial" panose="020B0604020202020204" pitchFamily="34" charset="0"/>
              </a:rPr>
              <a:t>Drought</a:t>
            </a:r>
          </a:p>
        </p:txBody>
      </p:sp>
      <p:pic>
        <p:nvPicPr>
          <p:cNvPr id="23562" name="Picture 20" descr="bluue"/>
          <p:cNvPicPr>
            <a:picLocks noChangeAspect="1" noChangeArrowheads="1"/>
          </p:cNvPicPr>
          <p:nvPr/>
        </p:nvPicPr>
        <p:blipFill>
          <a:blip r:embed="rId8" cstate="print">
            <a:clrChange>
              <a:clrFrom>
                <a:srgbClr val="1F139D"/>
              </a:clrFrom>
              <a:clrTo>
                <a:srgbClr val="1F139D">
                  <a:alpha val="0"/>
                </a:srgbClr>
              </a:clrTo>
            </a:clrChange>
            <a:extLst>
              <a:ext uri="{28A0092B-C50C-407E-A947-70E740481C1C}">
                <a14:useLocalDpi xmlns:a14="http://schemas.microsoft.com/office/drawing/2010/main" val="0"/>
              </a:ext>
            </a:extLst>
          </a:blip>
          <a:srcRect l="2057" t="8394" r="2080" b="5452"/>
          <a:stretch>
            <a:fillRect/>
          </a:stretch>
        </p:blipFill>
        <p:spPr bwMode="auto">
          <a:xfrm>
            <a:off x="3492500" y="404813"/>
            <a:ext cx="54737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21"/>
          <p:cNvSpPr>
            <a:spLocks noChangeArrowheads="1"/>
          </p:cNvSpPr>
          <p:nvPr/>
        </p:nvSpPr>
        <p:spPr bwMode="auto">
          <a:xfrm>
            <a:off x="3203575" y="1052513"/>
            <a:ext cx="61928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The earth is getting hotter – </a:t>
            </a:r>
          </a:p>
          <a:p>
            <a:pPr algn="ctr" eaLnBrk="1" hangingPunct="1"/>
            <a:r>
              <a:rPr lang="en-GB" altLang="en-US" dirty="0">
                <a:latin typeface="Arial" panose="020B0604020202020204" pitchFamily="34" charset="0"/>
                <a:cs typeface="Arial" panose="020B0604020202020204" pitchFamily="34" charset="0"/>
              </a:rPr>
              <a:t>eleven of the last twelve years </a:t>
            </a:r>
          </a:p>
          <a:p>
            <a:pPr algn="ctr" eaLnBrk="1" hangingPunct="1"/>
            <a:r>
              <a:rPr lang="en-GB" altLang="en-US" dirty="0">
                <a:latin typeface="Arial" panose="020B0604020202020204" pitchFamily="34" charset="0"/>
                <a:cs typeface="Arial" panose="020B0604020202020204" pitchFamily="34" charset="0"/>
              </a:rPr>
              <a:t>have been the hottest </a:t>
            </a:r>
          </a:p>
          <a:p>
            <a:pPr algn="ctr" eaLnBrk="1" hangingPunct="1"/>
            <a:r>
              <a:rPr lang="en-GB" altLang="en-US" dirty="0">
                <a:latin typeface="Arial" panose="020B0604020202020204" pitchFamily="34" charset="0"/>
                <a:cs typeface="Arial" panose="020B0604020202020204" pitchFamily="34" charset="0"/>
              </a:rPr>
              <a:t>since records started in 1850.</a:t>
            </a:r>
          </a:p>
        </p:txBody>
      </p:sp>
    </p:spTree>
    <p:extLst>
      <p:ext uri="{BB962C8B-B14F-4D97-AF65-F5344CB8AC3E}">
        <p14:creationId xmlns:p14="http://schemas.microsoft.com/office/powerpoint/2010/main" val="1556824558"/>
      </p:ext>
    </p:extLst>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might climate change affect Ireland?</a:t>
            </a:r>
            <a:endParaRPr lang="en-IE" dirty="0"/>
          </a:p>
        </p:txBody>
      </p:sp>
      <p:sp>
        <p:nvSpPr>
          <p:cNvPr id="3" name="Content Placeholder 2"/>
          <p:cNvSpPr>
            <a:spLocks noGrp="1"/>
          </p:cNvSpPr>
          <p:nvPr>
            <p:ph idx="1"/>
          </p:nvPr>
        </p:nvSpPr>
        <p:spPr/>
        <p:txBody>
          <a:bodyPr/>
          <a:lstStyle/>
          <a:p>
            <a:pPr algn="just"/>
            <a:r>
              <a:rPr lang="en-IE" dirty="0" smtClean="0"/>
              <a:t>Climate Change is having different effects in different parts of the world.</a:t>
            </a:r>
          </a:p>
          <a:p>
            <a:pPr algn="just"/>
            <a:r>
              <a:rPr lang="en-IE" dirty="0" smtClean="0"/>
              <a:t>It is likely that due to climate change, Ireland will experience an increase in severe weather events such as: </a:t>
            </a:r>
          </a:p>
          <a:p>
            <a:pPr marL="342900" indent="-342900" algn="just">
              <a:buFont typeface="Arial" panose="020B0604020202020204" pitchFamily="34" charset="0"/>
              <a:buChar char="•"/>
            </a:pPr>
            <a:r>
              <a:rPr lang="en-IE" dirty="0"/>
              <a:t>S</a:t>
            </a:r>
            <a:r>
              <a:rPr lang="en-IE" dirty="0" smtClean="0"/>
              <a:t>torms</a:t>
            </a:r>
          </a:p>
          <a:p>
            <a:pPr marL="342900" indent="-342900" algn="just">
              <a:buFont typeface="Arial" panose="020B0604020202020204" pitchFamily="34" charset="0"/>
              <a:buChar char="•"/>
            </a:pPr>
            <a:r>
              <a:rPr lang="en-IE" dirty="0" smtClean="0"/>
              <a:t>Floods</a:t>
            </a:r>
          </a:p>
          <a:p>
            <a:pPr marL="342900" indent="-342900" algn="just">
              <a:buFont typeface="Arial" panose="020B0604020202020204" pitchFamily="34" charset="0"/>
              <a:buChar char="•"/>
            </a:pPr>
            <a:r>
              <a:rPr lang="en-IE" dirty="0" smtClean="0"/>
              <a:t>Hotter, drier summers</a:t>
            </a:r>
          </a:p>
          <a:p>
            <a:pPr marL="342900" indent="-342900" algn="just">
              <a:buFont typeface="Arial" panose="020B0604020202020204" pitchFamily="34" charset="0"/>
              <a:buChar char="•"/>
            </a:pPr>
            <a:r>
              <a:rPr lang="en-IE" dirty="0" smtClean="0"/>
              <a:t>Colder, wetter winters</a:t>
            </a:r>
          </a:p>
          <a:p>
            <a:pPr algn="just"/>
            <a:endParaRPr lang="en-IE" dirty="0"/>
          </a:p>
        </p:txBody>
      </p:sp>
      <p:sp>
        <p:nvSpPr>
          <p:cNvPr id="4" name="TextBox 3"/>
          <p:cNvSpPr txBox="1"/>
          <p:nvPr/>
        </p:nvSpPr>
        <p:spPr>
          <a:xfrm>
            <a:off x="4504250" y="3980329"/>
            <a:ext cx="3693458" cy="1200329"/>
          </a:xfrm>
          <a:prstGeom prst="rect">
            <a:avLst/>
          </a:prstGeom>
          <a:noFill/>
          <a:ln>
            <a:solidFill>
              <a:schemeClr val="accent1"/>
            </a:solidFill>
          </a:ln>
        </p:spPr>
        <p:txBody>
          <a:bodyPr wrap="square" rtlCol="0">
            <a:spAutoFit/>
          </a:bodyPr>
          <a:lstStyle/>
          <a:p>
            <a:r>
              <a:rPr lang="en-IE" b="1" dirty="0" smtClean="0"/>
              <a:t>Activity: Can you find any evidence in newspapers or on the internet to suggest that this is already happening?</a:t>
            </a:r>
            <a:endParaRPr lang="en-IE" b="1" dirty="0"/>
          </a:p>
        </p:txBody>
      </p:sp>
    </p:spTree>
    <p:extLst>
      <p:ext uri="{BB962C8B-B14F-4D97-AF65-F5344CB8AC3E}">
        <p14:creationId xmlns:p14="http://schemas.microsoft.com/office/powerpoint/2010/main" val="322249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2" end="2"/>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xEl>
                                              <p:pRg st="3" end="3"/>
                                            </p:txEl>
                                          </p:spTgt>
                                        </p:tgtEl>
                                        <p:attrNameLst>
                                          <p:attrName>r</p:attrName>
                                        </p:attrNameLst>
                                      </p:cBhvr>
                                    </p:animRot>
                                    <p:animRot by="-240000">
                                      <p:cBhvr>
                                        <p:cTn id="11" dur="200" fill="hold">
                                          <p:stCondLst>
                                            <p:cond delay="200"/>
                                          </p:stCondLst>
                                        </p:cTn>
                                        <p:tgtEl>
                                          <p:spTgt spid="3">
                                            <p:txEl>
                                              <p:pRg st="3" end="3"/>
                                            </p:txEl>
                                          </p:spTgt>
                                        </p:tgtEl>
                                        <p:attrNameLst>
                                          <p:attrName>r</p:attrName>
                                        </p:attrNameLst>
                                      </p:cBhvr>
                                    </p:animRot>
                                    <p:animRot by="240000">
                                      <p:cBhvr>
                                        <p:cTn id="12" dur="200" fill="hold">
                                          <p:stCondLst>
                                            <p:cond delay="400"/>
                                          </p:stCondLst>
                                        </p:cTn>
                                        <p:tgtEl>
                                          <p:spTgt spid="3">
                                            <p:txEl>
                                              <p:pRg st="3" end="3"/>
                                            </p:txEl>
                                          </p:spTgt>
                                        </p:tgtEl>
                                        <p:attrNameLst>
                                          <p:attrName>r</p:attrName>
                                        </p:attrNameLst>
                                      </p:cBhvr>
                                    </p:animRot>
                                    <p:animRot by="-240000">
                                      <p:cBhvr>
                                        <p:cTn id="13" dur="200" fill="hold">
                                          <p:stCondLst>
                                            <p:cond delay="600"/>
                                          </p:stCondLst>
                                        </p:cTn>
                                        <p:tgtEl>
                                          <p:spTgt spid="3">
                                            <p:txEl>
                                              <p:pRg st="3" end="3"/>
                                            </p:txEl>
                                          </p:spTgt>
                                        </p:tgtEl>
                                        <p:attrNameLst>
                                          <p:attrName>r</p:attrName>
                                        </p:attrNameLst>
                                      </p:cBhvr>
                                    </p:animRot>
                                    <p:animRot by="120000">
                                      <p:cBhvr>
                                        <p:cTn id="14" dur="200" fill="hold">
                                          <p:stCondLst>
                                            <p:cond delay="800"/>
                                          </p:stCondLst>
                                        </p:cTn>
                                        <p:tgtEl>
                                          <p:spTgt spid="3">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nodeType="clickEffect">
                                  <p:stCondLst>
                                    <p:cond delay="0"/>
                                  </p:stCondLst>
                                  <p:childTnLst>
                                    <p:animClr clrSpc="rgb" dir="cw">
                                      <p:cBhvr override="childStyle">
                                        <p:cTn id="18" dur="250" autoRev="1" fill="remove"/>
                                        <p:tgtEl>
                                          <p:spTgt spid="3">
                                            <p:txEl>
                                              <p:pRg st="4" end="4"/>
                                            </p:txEl>
                                          </p:spTgt>
                                        </p:tgtEl>
                                        <p:attrNameLst>
                                          <p:attrName>style.color</p:attrName>
                                        </p:attrNameLst>
                                      </p:cBhvr>
                                      <p:to>
                                        <a:schemeClr val="bg1"/>
                                      </p:to>
                                    </p:animClr>
                                    <p:animClr clrSpc="rgb" dir="cw">
                                      <p:cBhvr>
                                        <p:cTn id="19" dur="250" autoRev="1" fill="remove"/>
                                        <p:tgtEl>
                                          <p:spTgt spid="3">
                                            <p:txEl>
                                              <p:pRg st="4" end="4"/>
                                            </p:txEl>
                                          </p:spTgt>
                                        </p:tgtEl>
                                        <p:attrNameLst>
                                          <p:attrName>fillcolor</p:attrName>
                                        </p:attrNameLst>
                                      </p:cBhvr>
                                      <p:to>
                                        <a:schemeClr val="bg1"/>
                                      </p:to>
                                    </p:animClr>
                                    <p:set>
                                      <p:cBhvr>
                                        <p:cTn id="20" dur="250" autoRev="1" fill="remove"/>
                                        <p:tgtEl>
                                          <p:spTgt spid="3">
                                            <p:txEl>
                                              <p:pRg st="4" end="4"/>
                                            </p:txEl>
                                          </p:spTgt>
                                        </p:tgtEl>
                                        <p:attrNameLst>
                                          <p:attrName>fill.type</p:attrName>
                                        </p:attrNameLst>
                                      </p:cBhvr>
                                      <p:to>
                                        <p:strVal val="solid"/>
                                      </p:to>
                                    </p:set>
                                    <p:set>
                                      <p:cBhvr>
                                        <p:cTn id="21" dur="250" autoRev="1" fill="remove"/>
                                        <p:tgtEl>
                                          <p:spTgt spid="3">
                                            <p:txEl>
                                              <p:pRg st="4" end="4"/>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nodeType="click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3">
                                            <p:txEl>
                                              <p:pRg st="5" end="5"/>
                                            </p:txEl>
                                          </p:spTgt>
                                        </p:tgtEl>
                                        <p:attrNameLst>
                                          <p:attrName>ppt_x</p:attrName>
                                          <p:attrName>ppt_y</p:attrName>
                                        </p:attrNameLst>
                                      </p:cBhvr>
                                    </p:animMotion>
                                    <p:animRot by="1500000">
                                      <p:cBhvr>
                                        <p:cTn id="26" dur="125" fill="hold">
                                          <p:stCondLst>
                                            <p:cond delay="0"/>
                                          </p:stCondLst>
                                        </p:cTn>
                                        <p:tgtEl>
                                          <p:spTgt spid="3">
                                            <p:txEl>
                                              <p:pRg st="5" end="5"/>
                                            </p:txEl>
                                          </p:spTgt>
                                        </p:tgtEl>
                                        <p:attrNameLst>
                                          <p:attrName>r</p:attrName>
                                        </p:attrNameLst>
                                      </p:cBhvr>
                                    </p:animRot>
                                    <p:animRot by="-1500000">
                                      <p:cBhvr>
                                        <p:cTn id="27" dur="125" fill="hold">
                                          <p:stCondLst>
                                            <p:cond delay="125"/>
                                          </p:stCondLst>
                                        </p:cTn>
                                        <p:tgtEl>
                                          <p:spTgt spid="3">
                                            <p:txEl>
                                              <p:pRg st="5" end="5"/>
                                            </p:txEl>
                                          </p:spTgt>
                                        </p:tgtEl>
                                        <p:attrNameLst>
                                          <p:attrName>r</p:attrName>
                                        </p:attrNameLst>
                                      </p:cBhvr>
                                    </p:animRot>
                                    <p:animRot by="-1500000">
                                      <p:cBhvr>
                                        <p:cTn id="28" dur="125" fill="hold">
                                          <p:stCondLst>
                                            <p:cond delay="250"/>
                                          </p:stCondLst>
                                        </p:cTn>
                                        <p:tgtEl>
                                          <p:spTgt spid="3">
                                            <p:txEl>
                                              <p:pRg st="5" end="5"/>
                                            </p:txEl>
                                          </p:spTgt>
                                        </p:tgtEl>
                                        <p:attrNameLst>
                                          <p:attrName>r</p:attrName>
                                        </p:attrNameLst>
                                      </p:cBhvr>
                                    </p:animRot>
                                    <p:animRot by="1500000">
                                      <p:cBhvr>
                                        <p:cTn id="29"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44513" y="492125"/>
            <a:ext cx="8062912" cy="1054100"/>
          </a:xfrm>
        </p:spPr>
        <p:txBody>
          <a:bodyPr/>
          <a:lstStyle/>
          <a:p>
            <a:r>
              <a:rPr lang="en-GB" sz="2000" dirty="0" smtClean="0"/>
              <a:t>Ireland has seen more storms, droughts and floods than ever before. Has your local area been affected?</a:t>
            </a:r>
          </a:p>
        </p:txBody>
      </p:sp>
      <p:sp>
        <p:nvSpPr>
          <p:cNvPr id="8195" name="Content Placeholder 2"/>
          <p:cNvSpPr>
            <a:spLocks noGrp="1"/>
          </p:cNvSpPr>
          <p:nvPr>
            <p:ph idx="1"/>
          </p:nvPr>
        </p:nvSpPr>
        <p:spPr>
          <a:xfrm>
            <a:off x="544513" y="5387788"/>
            <a:ext cx="8285722" cy="699246"/>
          </a:xfrm>
        </p:spPr>
        <p:txBody>
          <a:bodyPr/>
          <a:lstStyle/>
          <a:p>
            <a:endParaRPr lang="en-GB"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17" y="1616554"/>
            <a:ext cx="6290779" cy="4597108"/>
          </a:xfrm>
          <a:prstGeom prst="rect">
            <a:avLst/>
          </a:prstGeom>
        </p:spPr>
      </p:pic>
      <p:sp>
        <p:nvSpPr>
          <p:cNvPr id="3" name="TextBox 2"/>
          <p:cNvSpPr txBox="1"/>
          <p:nvPr/>
        </p:nvSpPr>
        <p:spPr>
          <a:xfrm>
            <a:off x="1022474" y="2462323"/>
            <a:ext cx="6887463" cy="646331"/>
          </a:xfrm>
          <a:prstGeom prst="rect">
            <a:avLst/>
          </a:prstGeom>
          <a:solidFill>
            <a:srgbClr val="FFFF00"/>
          </a:solidFill>
        </p:spPr>
        <p:txBody>
          <a:bodyPr wrap="none" rtlCol="0">
            <a:spAutoFit/>
          </a:bodyPr>
          <a:lstStyle/>
          <a:p>
            <a:pPr algn="ctr"/>
            <a:r>
              <a:rPr lang="en-IE" dirty="0" smtClean="0"/>
              <a:t>Did you know? The </a:t>
            </a:r>
            <a:r>
              <a:rPr lang="en-IE" dirty="0" smtClean="0"/>
              <a:t>fodder (food for livestock) </a:t>
            </a:r>
            <a:r>
              <a:rPr lang="en-IE" dirty="0" smtClean="0"/>
              <a:t>crisis of 2012/2013 </a:t>
            </a:r>
            <a:endParaRPr lang="en-IE" dirty="0" smtClean="0"/>
          </a:p>
          <a:p>
            <a:pPr algn="ctr"/>
            <a:r>
              <a:rPr lang="en-IE" dirty="0" smtClean="0"/>
              <a:t>cost </a:t>
            </a:r>
            <a:r>
              <a:rPr lang="en-IE" dirty="0" smtClean="0"/>
              <a:t>Irish agriculture </a:t>
            </a:r>
            <a:r>
              <a:rPr lang="en-IE" dirty="0" smtClean="0"/>
              <a:t>an </a:t>
            </a:r>
            <a:r>
              <a:rPr lang="en-IE" dirty="0" smtClean="0"/>
              <a:t>estimated 500 million euros!</a:t>
            </a:r>
            <a:endParaRPr lang="en-IE"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44513" y="492125"/>
            <a:ext cx="8062912" cy="1054100"/>
          </a:xfrm>
        </p:spPr>
        <p:txBody>
          <a:bodyPr/>
          <a:lstStyle/>
          <a:p>
            <a:r>
              <a:rPr lang="en-GB" sz="2000" dirty="0" smtClean="0"/>
              <a:t>Every country around our world is feeling the impacts of climate change. But some people are feeling it more than others.</a:t>
            </a:r>
          </a:p>
        </p:txBody>
      </p:sp>
      <p:sp>
        <p:nvSpPr>
          <p:cNvPr id="2" name="TextBox 1"/>
          <p:cNvSpPr txBox="1"/>
          <p:nvPr/>
        </p:nvSpPr>
        <p:spPr>
          <a:xfrm>
            <a:off x="5371166" y="2182764"/>
            <a:ext cx="3236259" cy="1200329"/>
          </a:xfrm>
          <a:prstGeom prst="rect">
            <a:avLst/>
          </a:prstGeom>
          <a:noFill/>
        </p:spPr>
        <p:txBody>
          <a:bodyPr wrap="square" rtlCol="0">
            <a:spAutoFit/>
          </a:bodyPr>
          <a:lstStyle/>
          <a:p>
            <a:r>
              <a:rPr lang="en-IE" dirty="0" smtClean="0"/>
              <a:t>Destruction caused by Typhoon Haiyan in the Philippines, 8</a:t>
            </a:r>
            <a:r>
              <a:rPr lang="en-IE" baseline="30000" dirty="0" smtClean="0"/>
              <a:t>th</a:t>
            </a:r>
            <a:r>
              <a:rPr lang="en-IE" dirty="0" smtClean="0"/>
              <a:t> November 2013.</a:t>
            </a:r>
            <a:endParaRPr lang="en-I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98" y="2334966"/>
            <a:ext cx="4384435" cy="2921221"/>
          </a:xfrm>
          <a:prstGeom prst="rect">
            <a:avLst/>
          </a:prstGeom>
        </p:spPr>
      </p:pic>
      <p:sp>
        <p:nvSpPr>
          <p:cNvPr id="6" name="TextBox 5"/>
          <p:cNvSpPr txBox="1"/>
          <p:nvPr/>
        </p:nvSpPr>
        <p:spPr>
          <a:xfrm>
            <a:off x="5371165" y="3649272"/>
            <a:ext cx="3236259" cy="1754326"/>
          </a:xfrm>
          <a:prstGeom prst="rect">
            <a:avLst/>
          </a:prstGeom>
          <a:noFill/>
        </p:spPr>
        <p:txBody>
          <a:bodyPr wrap="square" rtlCol="0">
            <a:spAutoFit/>
          </a:bodyPr>
          <a:lstStyle/>
          <a:p>
            <a:r>
              <a:rPr lang="en-IE" dirty="0" smtClean="0"/>
              <a:t>Many </a:t>
            </a:r>
            <a:r>
              <a:rPr lang="en-IE" dirty="0" smtClean="0"/>
              <a:t>climatologists (scientists who study long term weather trends) </a:t>
            </a:r>
            <a:r>
              <a:rPr lang="en-IE" dirty="0" smtClean="0"/>
              <a:t>now link the increasing intensity of storms like Typhoon Haiyan to climate change.</a:t>
            </a:r>
            <a:endParaRPr lang="en-IE" dirty="0"/>
          </a:p>
        </p:txBody>
      </p:sp>
    </p:spTree>
    <p:extLst>
      <p:ext uri="{BB962C8B-B14F-4D97-AF65-F5344CB8AC3E}">
        <p14:creationId xmlns:p14="http://schemas.microsoft.com/office/powerpoint/2010/main" val="14019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Every country around our world is feeling the impacts of climate change. But some people are feeling it more than others.</a:t>
            </a:r>
            <a:endParaRPr lang="en-IE"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531" y="2300750"/>
            <a:ext cx="4281609" cy="2857258"/>
          </a:xfrm>
          <a:prstGeom prst="rect">
            <a:avLst/>
          </a:prstGeom>
        </p:spPr>
      </p:pic>
      <p:sp>
        <p:nvSpPr>
          <p:cNvPr id="6" name="TextBox 5"/>
          <p:cNvSpPr txBox="1"/>
          <p:nvPr/>
        </p:nvSpPr>
        <p:spPr>
          <a:xfrm>
            <a:off x="5120528" y="2227912"/>
            <a:ext cx="3146612" cy="1754326"/>
          </a:xfrm>
          <a:prstGeom prst="rect">
            <a:avLst/>
          </a:prstGeom>
          <a:noFill/>
        </p:spPr>
        <p:txBody>
          <a:bodyPr wrap="square" rtlCol="0">
            <a:spAutoFit/>
          </a:bodyPr>
          <a:lstStyle/>
          <a:p>
            <a:pPr algn="just"/>
            <a:r>
              <a:rPr lang="en-IE" dirty="0" smtClean="0"/>
              <a:t>A common sight during the 2010 floods in Pakistan that affected over 18 million people and resulted in the deaths of almost 2,000 people.</a:t>
            </a:r>
            <a:endParaRPr lang="en-IE" dirty="0"/>
          </a:p>
        </p:txBody>
      </p:sp>
      <p:sp>
        <p:nvSpPr>
          <p:cNvPr id="3" name="TextBox 2"/>
          <p:cNvSpPr txBox="1"/>
          <p:nvPr/>
        </p:nvSpPr>
        <p:spPr>
          <a:xfrm>
            <a:off x="5120529" y="4362450"/>
            <a:ext cx="3146612" cy="923330"/>
          </a:xfrm>
          <a:prstGeom prst="rect">
            <a:avLst/>
          </a:prstGeom>
          <a:noFill/>
        </p:spPr>
        <p:txBody>
          <a:bodyPr wrap="square" rtlCol="0">
            <a:spAutoFit/>
          </a:bodyPr>
          <a:lstStyle/>
          <a:p>
            <a:pPr algn="just"/>
            <a:r>
              <a:rPr lang="en-IE" dirty="0" smtClean="0"/>
              <a:t>150,000 deaths globally are currently linked to climate change every year.</a:t>
            </a:r>
            <a:endParaRPr lang="en-IE" dirty="0"/>
          </a:p>
        </p:txBody>
      </p:sp>
    </p:spTree>
    <p:extLst>
      <p:ext uri="{BB962C8B-B14F-4D97-AF65-F5344CB8AC3E}">
        <p14:creationId xmlns:p14="http://schemas.microsoft.com/office/powerpoint/2010/main" val="14053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44513" y="295835"/>
            <a:ext cx="8062912" cy="1250390"/>
          </a:xfrm>
        </p:spPr>
        <p:txBody>
          <a:bodyPr/>
          <a:lstStyle/>
          <a:p>
            <a:r>
              <a:rPr lang="en-GB" sz="2000" dirty="0" smtClean="0"/>
              <a:t>Can you find Ireland, Pakistan, The Philippines and Ethiopia on the map?</a:t>
            </a:r>
          </a:p>
        </p:txBody>
      </p:sp>
      <p:sp>
        <p:nvSpPr>
          <p:cNvPr id="8195" name="Content Placeholder 2"/>
          <p:cNvSpPr>
            <a:spLocks noGrp="1"/>
          </p:cNvSpPr>
          <p:nvPr>
            <p:ph idx="1"/>
          </p:nvPr>
        </p:nvSpPr>
        <p:spPr>
          <a:xfrm>
            <a:off x="1570459" y="5468471"/>
            <a:ext cx="5726812" cy="790855"/>
          </a:xfrm>
        </p:spPr>
        <p:txBody>
          <a:bodyPr/>
          <a:lstStyle/>
          <a:p>
            <a:pPr marL="660400" lvl="3" indent="0">
              <a:buNone/>
            </a:pPr>
            <a:endParaRPr lang="en-GB" dirty="0" smtClean="0"/>
          </a:p>
          <a:p>
            <a:endParaRPr lang="en-GB" dirty="0" smtClean="0"/>
          </a:p>
        </p:txBody>
      </p:sp>
      <p:pic>
        <p:nvPicPr>
          <p:cNvPr id="3" name="Picture 2"/>
          <p:cNvPicPr>
            <a:picLocks noChangeAspect="1"/>
          </p:cNvPicPr>
          <p:nvPr/>
        </p:nvPicPr>
        <p:blipFill>
          <a:blip r:embed="rId3" cstate="print"/>
          <a:stretch>
            <a:fillRect/>
          </a:stretch>
        </p:blipFill>
        <p:spPr>
          <a:xfrm>
            <a:off x="1688802" y="1612314"/>
            <a:ext cx="5608469" cy="3673997"/>
          </a:xfrm>
          <a:prstGeom prst="rect">
            <a:avLst/>
          </a:prstGeom>
        </p:spPr>
      </p:pic>
      <p:cxnSp>
        <p:nvCxnSpPr>
          <p:cNvPr id="5" name="Straight Arrow Connector 4"/>
          <p:cNvCxnSpPr/>
          <p:nvPr/>
        </p:nvCxnSpPr>
        <p:spPr>
          <a:xfrm flipV="1">
            <a:off x="1416424" y="3191437"/>
            <a:ext cx="3523129" cy="10847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88835" y="4091499"/>
            <a:ext cx="1183342" cy="369332"/>
          </a:xfrm>
          <a:prstGeom prst="rect">
            <a:avLst/>
          </a:prstGeom>
          <a:noFill/>
        </p:spPr>
        <p:txBody>
          <a:bodyPr wrap="square" rtlCol="0">
            <a:spAutoFit/>
          </a:bodyPr>
          <a:lstStyle/>
          <a:p>
            <a:r>
              <a:rPr lang="en-IE" dirty="0" smtClean="0"/>
              <a:t>Ethiopia</a:t>
            </a:r>
            <a:endParaRPr lang="en-IE" dirty="0"/>
          </a:p>
        </p:txBody>
      </p:sp>
      <p:cxnSp>
        <p:nvCxnSpPr>
          <p:cNvPr id="11" name="Straight Arrow Connector 10"/>
          <p:cNvCxnSpPr/>
          <p:nvPr/>
        </p:nvCxnSpPr>
        <p:spPr>
          <a:xfrm flipV="1">
            <a:off x="1416424" y="1999131"/>
            <a:ext cx="2752164" cy="5547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544513" y="2371898"/>
            <a:ext cx="1027589" cy="369332"/>
          </a:xfrm>
          <a:prstGeom prst="rect">
            <a:avLst/>
          </a:prstGeom>
          <a:noFill/>
        </p:spPr>
        <p:txBody>
          <a:bodyPr wrap="square" rtlCol="0">
            <a:spAutoFit/>
          </a:bodyPr>
          <a:lstStyle/>
          <a:p>
            <a:r>
              <a:rPr lang="en-IE" dirty="0" smtClean="0"/>
              <a:t>Ireland</a:t>
            </a:r>
            <a:endParaRPr lang="en-IE" dirty="0"/>
          </a:p>
        </p:txBody>
      </p:sp>
      <p:cxnSp>
        <p:nvCxnSpPr>
          <p:cNvPr id="15" name="Straight Arrow Connector 14"/>
          <p:cNvCxnSpPr/>
          <p:nvPr/>
        </p:nvCxnSpPr>
        <p:spPr>
          <a:xfrm flipH="1" flipV="1">
            <a:off x="5369860" y="2553866"/>
            <a:ext cx="2044036" cy="1846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7449757" y="2553865"/>
            <a:ext cx="1515035" cy="369332"/>
          </a:xfrm>
          <a:prstGeom prst="rect">
            <a:avLst/>
          </a:prstGeom>
          <a:noFill/>
        </p:spPr>
        <p:txBody>
          <a:bodyPr wrap="square" rtlCol="0">
            <a:spAutoFit/>
          </a:bodyPr>
          <a:lstStyle/>
          <a:p>
            <a:r>
              <a:rPr lang="en-IE" dirty="0" smtClean="0"/>
              <a:t>Pakistan</a:t>
            </a:r>
            <a:endParaRPr lang="en-IE" dirty="0"/>
          </a:p>
        </p:txBody>
      </p:sp>
      <p:cxnSp>
        <p:nvCxnSpPr>
          <p:cNvPr id="22" name="Straight Arrow Connector 21"/>
          <p:cNvCxnSpPr/>
          <p:nvPr/>
        </p:nvCxnSpPr>
        <p:spPr>
          <a:xfrm flipH="1" flipV="1">
            <a:off x="6248400" y="3191437"/>
            <a:ext cx="1255059" cy="9000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7584141" y="4016188"/>
            <a:ext cx="1434353" cy="646331"/>
          </a:xfrm>
          <a:prstGeom prst="rect">
            <a:avLst/>
          </a:prstGeom>
          <a:noFill/>
        </p:spPr>
        <p:txBody>
          <a:bodyPr wrap="square" rtlCol="0">
            <a:spAutoFit/>
          </a:bodyPr>
          <a:lstStyle/>
          <a:p>
            <a:r>
              <a:rPr lang="en-IE" dirty="0" smtClean="0"/>
              <a:t>The Philippines</a:t>
            </a:r>
            <a:endParaRPr lang="en-IE" dirty="0"/>
          </a:p>
        </p:txBody>
      </p:sp>
      <p:sp>
        <p:nvSpPr>
          <p:cNvPr id="2" name="TextBox 1"/>
          <p:cNvSpPr txBox="1"/>
          <p:nvPr/>
        </p:nvSpPr>
        <p:spPr>
          <a:xfrm>
            <a:off x="861990" y="5468471"/>
            <a:ext cx="7143750" cy="369332"/>
          </a:xfrm>
          <a:prstGeom prst="rect">
            <a:avLst/>
          </a:prstGeom>
          <a:noFill/>
        </p:spPr>
        <p:txBody>
          <a:bodyPr wrap="square" rtlCol="0">
            <a:spAutoFit/>
          </a:bodyPr>
          <a:lstStyle/>
          <a:p>
            <a:r>
              <a:rPr lang="en-IE" dirty="0" smtClean="0"/>
              <a:t>Sub-Saharan Africa is an area at very high risk from climate change</a:t>
            </a:r>
            <a:endParaRPr lang="en-IE" dirty="0"/>
          </a:p>
        </p:txBody>
      </p:sp>
      <p:cxnSp>
        <p:nvCxnSpPr>
          <p:cNvPr id="6" name="Straight Arrow Connector 5"/>
          <p:cNvCxnSpPr/>
          <p:nvPr/>
        </p:nvCxnSpPr>
        <p:spPr>
          <a:xfrm flipH="1" flipV="1">
            <a:off x="4575969" y="3191437"/>
            <a:ext cx="110332" cy="21777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4098149" y="3019425"/>
            <a:ext cx="958029" cy="172012"/>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Tree>
    <p:extLst>
      <p:ext uri="{BB962C8B-B14F-4D97-AF65-F5344CB8AC3E}">
        <p14:creationId xmlns:p14="http://schemas.microsoft.com/office/powerpoint/2010/main" val="5627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7" presetClass="emph" presetSubtype="0" fill="remove" grpId="0" nodeType="clickEffect">
                                  <p:stCondLst>
                                    <p:cond delay="0"/>
                                  </p:stCondLst>
                                  <p:childTnLst>
                                    <p:animClr clrSpc="rgb" dir="cw">
                                      <p:cBhvr override="childStyle">
                                        <p:cTn id="44" dur="250" autoRev="1" fill="remove"/>
                                        <p:tgtEl>
                                          <p:spTgt spid="12"/>
                                        </p:tgtEl>
                                        <p:attrNameLst>
                                          <p:attrName>style.color</p:attrName>
                                        </p:attrNameLst>
                                      </p:cBhvr>
                                      <p:to>
                                        <a:schemeClr val="bg1"/>
                                      </p:to>
                                    </p:animClr>
                                    <p:animClr clrSpc="rgb" dir="cw">
                                      <p:cBhvr>
                                        <p:cTn id="45" dur="250" autoRev="1" fill="remove"/>
                                        <p:tgtEl>
                                          <p:spTgt spid="12"/>
                                        </p:tgtEl>
                                        <p:attrNameLst>
                                          <p:attrName>fillcolor</p:attrName>
                                        </p:attrNameLst>
                                      </p:cBhvr>
                                      <p:to>
                                        <a:schemeClr val="bg1"/>
                                      </p:to>
                                    </p:animClr>
                                    <p:set>
                                      <p:cBhvr>
                                        <p:cTn id="46" dur="250" autoRev="1" fill="remove"/>
                                        <p:tgtEl>
                                          <p:spTgt spid="12"/>
                                        </p:tgtEl>
                                        <p:attrNameLst>
                                          <p:attrName>fill.type</p:attrName>
                                        </p:attrNameLst>
                                      </p:cBhvr>
                                      <p:to>
                                        <p:strVal val="solid"/>
                                      </p:to>
                                    </p:set>
                                    <p:set>
                                      <p:cBhvr>
                                        <p:cTn id="47"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Weather and climate – What is the weather? </a:t>
            </a:r>
            <a:endParaRPr lang="en-IE" dirty="0"/>
          </a:p>
        </p:txBody>
      </p:sp>
      <p:sp>
        <p:nvSpPr>
          <p:cNvPr id="3" name="Content Placeholder 2"/>
          <p:cNvSpPr>
            <a:spLocks noGrp="1"/>
          </p:cNvSpPr>
          <p:nvPr>
            <p:ph idx="1"/>
          </p:nvPr>
        </p:nvSpPr>
        <p:spPr/>
        <p:txBody>
          <a:bodyPr/>
          <a:lstStyle/>
          <a:p>
            <a:pPr algn="just"/>
            <a:r>
              <a:rPr lang="en-IE" dirty="0" smtClean="0"/>
              <a:t>The weather describes what is happening in the atmosphere over the next few hours or days. When we describe the weather, we might talk about sunshine, temperature, wind and precipitation (rain, hail, snow).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24" y="3902466"/>
            <a:ext cx="1394012" cy="13940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097" y="3936506"/>
            <a:ext cx="1143022" cy="11878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3122" y="3683429"/>
            <a:ext cx="988807" cy="13422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4220" y="3633059"/>
            <a:ext cx="780997" cy="1442961"/>
          </a:xfrm>
          <a:prstGeom prst="rect">
            <a:avLst/>
          </a:prstGeom>
        </p:spPr>
      </p:pic>
    </p:spTree>
    <p:extLst>
      <p:ext uri="{BB962C8B-B14F-4D97-AF65-F5344CB8AC3E}">
        <p14:creationId xmlns:p14="http://schemas.microsoft.com/office/powerpoint/2010/main" val="7760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492345"/>
            <a:ext cx="8062912" cy="993556"/>
          </a:xfrm>
        </p:spPr>
        <p:txBody>
          <a:bodyPr/>
          <a:lstStyle/>
          <a:p>
            <a:r>
              <a:rPr lang="en-GB" sz="1800" dirty="0"/>
              <a:t>Meet Mahlet. She is 13 </a:t>
            </a:r>
            <a:r>
              <a:rPr lang="en-GB" sz="1800" dirty="0" smtClean="0"/>
              <a:t>years old. Her community in northern Ethiopia will be the focus community for our 2015 Lent campaign.</a:t>
            </a:r>
            <a:endParaRPr lang="en-IE" sz="1800" dirty="0"/>
          </a:p>
        </p:txBody>
      </p:sp>
      <p:pic>
        <p:nvPicPr>
          <p:cNvPr id="6" name="Content Placeholder 5" descr="mahlet-portrait.jpg"/>
          <p:cNvPicPr>
            <a:picLocks noGrp="1" noChangeAspect="1"/>
          </p:cNvPicPr>
          <p:nvPr>
            <p:ph idx="1"/>
          </p:nvPr>
        </p:nvPicPr>
        <p:blipFill>
          <a:blip r:embed="rId2" cstate="print"/>
          <a:stretch>
            <a:fillRect/>
          </a:stretch>
        </p:blipFill>
        <p:spPr>
          <a:xfrm>
            <a:off x="2637580" y="1871663"/>
            <a:ext cx="3876778" cy="3724275"/>
          </a:xfrm>
        </p:spPr>
      </p:pic>
    </p:spTree>
    <p:extLst>
      <p:ext uri="{BB962C8B-B14F-4D97-AF65-F5344CB8AC3E}">
        <p14:creationId xmlns:p14="http://schemas.microsoft.com/office/powerpoint/2010/main" val="48278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44513" y="492125"/>
            <a:ext cx="8062912" cy="1054100"/>
          </a:xfrm>
        </p:spPr>
        <p:txBody>
          <a:bodyPr/>
          <a:lstStyle/>
          <a:p>
            <a:r>
              <a:rPr lang="en-GB" sz="2000" dirty="0" smtClean="0"/>
              <a:t>Mahlet lives </a:t>
            </a:r>
            <a:r>
              <a:rPr lang="en-GB" sz="2000" dirty="0" smtClean="0"/>
              <a:t>in </a:t>
            </a:r>
            <a:r>
              <a:rPr lang="en-GB" sz="2000" dirty="0" smtClean="0"/>
              <a:t>a rural community </a:t>
            </a:r>
            <a:r>
              <a:rPr lang="en-GB" sz="2000" dirty="0" smtClean="0"/>
              <a:t>in the region of Tigray</a:t>
            </a:r>
            <a:r>
              <a:rPr lang="en-GB" sz="2000" dirty="0"/>
              <a:t> </a:t>
            </a:r>
            <a:r>
              <a:rPr lang="en-GB" sz="2000" dirty="0" smtClean="0"/>
              <a:t>in </a:t>
            </a:r>
            <a:r>
              <a:rPr lang="en-GB" sz="2000" dirty="0" smtClean="0"/>
              <a:t>northern Ethiopia. </a:t>
            </a:r>
          </a:p>
        </p:txBody>
      </p:sp>
      <p:sp>
        <p:nvSpPr>
          <p:cNvPr id="4" name="Left Arrow 3"/>
          <p:cNvSpPr/>
          <p:nvPr/>
        </p:nvSpPr>
        <p:spPr>
          <a:xfrm>
            <a:off x="5962650" y="3343275"/>
            <a:ext cx="2981325" cy="923181"/>
          </a:xfrm>
          <a:prstGeom prst="leftArrow">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Mahlet’s house</a:t>
            </a:r>
            <a:endParaRPr lang="en-IE" dirty="0">
              <a:solidFill>
                <a:schemeClr val="tx1"/>
              </a:solidFill>
            </a:endParaRPr>
          </a:p>
        </p:txBody>
      </p:sp>
      <p:pic>
        <p:nvPicPr>
          <p:cNvPr id="7" name="Content Placeholder 6" descr="mahlets-house.jpg"/>
          <p:cNvPicPr>
            <a:picLocks noGrp="1" noChangeAspect="1"/>
          </p:cNvPicPr>
          <p:nvPr>
            <p:ph idx="1"/>
          </p:nvPr>
        </p:nvPicPr>
        <p:blipFill>
          <a:blip r:embed="rId3" cstate="print"/>
          <a:stretch>
            <a:fillRect/>
          </a:stretch>
        </p:blipFill>
        <p:spPr>
          <a:xfrm>
            <a:off x="1075386" y="2024063"/>
            <a:ext cx="4795847" cy="3724275"/>
          </a:xfrm>
        </p:spPr>
      </p:pic>
    </p:spTree>
    <p:extLst>
      <p:ext uri="{BB962C8B-B14F-4D97-AF65-F5344CB8AC3E}">
        <p14:creationId xmlns:p14="http://schemas.microsoft.com/office/powerpoint/2010/main" val="40628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000" dirty="0" smtClean="0"/>
              <a:t>Mahlet lives with her mum and dad, sister, two brothers and nephew.</a:t>
            </a:r>
            <a:endParaRPr lang="en-IE"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2260" y="1663377"/>
            <a:ext cx="3325572" cy="44361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ight Arrow 9"/>
          <p:cNvSpPr/>
          <p:nvPr/>
        </p:nvSpPr>
        <p:spPr>
          <a:xfrm>
            <a:off x="1224358" y="3809999"/>
            <a:ext cx="1318817" cy="488585"/>
          </a:xfrm>
          <a:prstGeom prst="righ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Mahlet</a:t>
            </a:r>
            <a:endParaRPr lang="en-IE" dirty="0">
              <a:solidFill>
                <a:schemeClr val="tx1"/>
              </a:solidFill>
            </a:endParaRPr>
          </a:p>
        </p:txBody>
      </p:sp>
      <p:sp>
        <p:nvSpPr>
          <p:cNvPr id="12" name="Right Arrow 11"/>
          <p:cNvSpPr/>
          <p:nvPr/>
        </p:nvSpPr>
        <p:spPr>
          <a:xfrm rot="1060669">
            <a:off x="1946936" y="2066299"/>
            <a:ext cx="1219200" cy="483497"/>
          </a:xfrm>
          <a:prstGeom prst="righ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Shewit</a:t>
            </a:r>
            <a:endParaRPr lang="en-IE" dirty="0">
              <a:solidFill>
                <a:schemeClr val="tx1"/>
              </a:solidFill>
            </a:endParaRPr>
          </a:p>
        </p:txBody>
      </p:sp>
      <p:sp>
        <p:nvSpPr>
          <p:cNvPr id="13" name="Right Arrow 12"/>
          <p:cNvSpPr/>
          <p:nvPr/>
        </p:nvSpPr>
        <p:spPr>
          <a:xfrm>
            <a:off x="695325" y="2807342"/>
            <a:ext cx="1405332" cy="516883"/>
          </a:xfrm>
          <a:prstGeom prst="righ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Taemu</a:t>
            </a:r>
            <a:endParaRPr lang="en-IE" dirty="0">
              <a:solidFill>
                <a:schemeClr val="tx1"/>
              </a:solidFill>
            </a:endParaRPr>
          </a:p>
        </p:txBody>
      </p:sp>
      <p:pic>
        <p:nvPicPr>
          <p:cNvPr id="19" name="Picture 18"/>
          <p:cNvPicPr>
            <a:picLocks noChangeAspect="1"/>
          </p:cNvPicPr>
          <p:nvPr/>
        </p:nvPicPr>
        <p:blipFill>
          <a:blip r:embed="rId3" cstate="print"/>
          <a:stretch>
            <a:fillRect/>
          </a:stretch>
        </p:blipFill>
        <p:spPr>
          <a:xfrm>
            <a:off x="5723642" y="2807342"/>
            <a:ext cx="2611615" cy="31672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Left Arrow 16"/>
          <p:cNvSpPr/>
          <p:nvPr/>
        </p:nvSpPr>
        <p:spPr>
          <a:xfrm rot="19446532">
            <a:off x="7170581" y="2257203"/>
            <a:ext cx="1600200" cy="523875"/>
          </a:xfrm>
          <a:prstGeom prst="lef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Urkabel</a:t>
            </a:r>
            <a:endParaRPr lang="en-IE" dirty="0">
              <a:solidFill>
                <a:schemeClr val="tx1"/>
              </a:solidFill>
            </a:endParaRPr>
          </a:p>
        </p:txBody>
      </p:sp>
      <p:sp>
        <p:nvSpPr>
          <p:cNvPr id="9" name="Left Arrow 8"/>
          <p:cNvSpPr/>
          <p:nvPr/>
        </p:nvSpPr>
        <p:spPr>
          <a:xfrm>
            <a:off x="4124325" y="3737298"/>
            <a:ext cx="1323975" cy="485775"/>
          </a:xfrm>
          <a:prstGeom prst="lef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Samuel</a:t>
            </a:r>
            <a:endParaRPr lang="en-IE" dirty="0">
              <a:solidFill>
                <a:schemeClr val="tx1"/>
              </a:solidFill>
            </a:endParaRPr>
          </a:p>
        </p:txBody>
      </p:sp>
      <p:sp>
        <p:nvSpPr>
          <p:cNvPr id="7" name="Left Arrow 6"/>
          <p:cNvSpPr/>
          <p:nvPr/>
        </p:nvSpPr>
        <p:spPr>
          <a:xfrm>
            <a:off x="4221759" y="2714625"/>
            <a:ext cx="1323975" cy="485775"/>
          </a:xfrm>
          <a:prstGeom prst="lef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Ali</a:t>
            </a:r>
            <a:endParaRPr lang="en-IE" dirty="0">
              <a:solidFill>
                <a:schemeClr val="tx1"/>
              </a:solidFill>
            </a:endParaRPr>
          </a:p>
        </p:txBody>
      </p:sp>
    </p:spTree>
    <p:extLst>
      <p:ext uri="{BB962C8B-B14F-4D97-AF65-F5344CB8AC3E}">
        <p14:creationId xmlns:p14="http://schemas.microsoft.com/office/powerpoint/2010/main" val="1969330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292320"/>
            <a:ext cx="8062912" cy="1053426"/>
          </a:xfrm>
        </p:spPr>
        <p:txBody>
          <a:bodyPr/>
          <a:lstStyle/>
          <a:p>
            <a:r>
              <a:rPr lang="en-IE" sz="2000" dirty="0" smtClean="0"/>
              <a:t>Mahlet helps her parents to look after their animals and to grow vegetables. They grow maize, sorghum, potatoes and tomatoes. They eat these vegetables and they sell them at the market.</a:t>
            </a:r>
            <a:endParaRPr lang="en-IE" sz="2000" dirty="0"/>
          </a:p>
        </p:txBody>
      </p:sp>
      <p:pic>
        <p:nvPicPr>
          <p:cNvPr id="7" name="Content Placeholder 6" descr="mahlet-feeding-cows.jpg"/>
          <p:cNvPicPr>
            <a:picLocks noGrp="1" noChangeAspect="1"/>
          </p:cNvPicPr>
          <p:nvPr>
            <p:ph idx="1"/>
          </p:nvPr>
        </p:nvPicPr>
        <p:blipFill>
          <a:blip r:embed="rId2" cstate="print"/>
          <a:stretch>
            <a:fillRect/>
          </a:stretch>
        </p:blipFill>
        <p:spPr>
          <a:xfrm>
            <a:off x="240064" y="1970275"/>
            <a:ext cx="5336940" cy="3724275"/>
          </a:xfrm>
        </p:spPr>
      </p:pic>
      <p:pic>
        <p:nvPicPr>
          <p:cNvPr id="9" name="Picture 8" descr="sebeya-market.jpg"/>
          <p:cNvPicPr>
            <a:picLocks noChangeAspect="1"/>
          </p:cNvPicPr>
          <p:nvPr/>
        </p:nvPicPr>
        <p:blipFill>
          <a:blip r:embed="rId3" cstate="print"/>
          <a:stretch>
            <a:fillRect/>
          </a:stretch>
        </p:blipFill>
        <p:spPr>
          <a:xfrm>
            <a:off x="5706784" y="1820583"/>
            <a:ext cx="2971051" cy="4152905"/>
          </a:xfrm>
          <a:prstGeom prst="rect">
            <a:avLst/>
          </a:prstGeom>
        </p:spPr>
      </p:pic>
    </p:spTree>
    <p:extLst>
      <p:ext uri="{BB962C8B-B14F-4D97-AF65-F5344CB8AC3E}">
        <p14:creationId xmlns:p14="http://schemas.microsoft.com/office/powerpoint/2010/main" val="1855631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253807"/>
            <a:ext cx="8062912" cy="1053426"/>
          </a:xfrm>
        </p:spPr>
        <p:txBody>
          <a:bodyPr/>
          <a:lstStyle/>
          <a:p>
            <a:r>
              <a:rPr lang="en-IE" sz="1600" dirty="0" smtClean="0"/>
              <a:t>When </a:t>
            </a:r>
            <a:r>
              <a:rPr lang="en-IE" sz="1600" dirty="0" smtClean="0"/>
              <a:t>Ali (Mahlet’s father) </a:t>
            </a:r>
            <a:r>
              <a:rPr lang="en-IE" sz="1600" dirty="0" smtClean="0"/>
              <a:t>was a young boy there was enough rainfall to feed the vegetables. Now, because of climate change, there is not always enough rain for the crops to grow. These farmers are ready to farm, but the land </a:t>
            </a:r>
            <a:r>
              <a:rPr lang="en-IE" sz="1600" dirty="0"/>
              <a:t>i</a:t>
            </a:r>
            <a:r>
              <a:rPr lang="en-IE" sz="1600" dirty="0" smtClean="0"/>
              <a:t>s too dry.</a:t>
            </a:r>
            <a:endParaRPr lang="en-IE" sz="1600" dirty="0"/>
          </a:p>
        </p:txBody>
      </p:sp>
      <p:pic>
        <p:nvPicPr>
          <p:cNvPr id="6" name="Content Placeholder 5" descr="ali-irrigation.jpg"/>
          <p:cNvPicPr>
            <a:picLocks noGrp="1" noChangeAspect="1"/>
          </p:cNvPicPr>
          <p:nvPr>
            <p:ph idx="1"/>
          </p:nvPr>
        </p:nvPicPr>
        <p:blipFill>
          <a:blip r:embed="rId2" cstate="print"/>
          <a:stretch>
            <a:fillRect/>
          </a:stretch>
        </p:blipFill>
        <p:spPr>
          <a:xfrm>
            <a:off x="1844054" y="1925451"/>
            <a:ext cx="5320393" cy="3724275"/>
          </a:xfrm>
        </p:spPr>
      </p:pic>
      <p:sp>
        <p:nvSpPr>
          <p:cNvPr id="7" name="Right Arrow 6"/>
          <p:cNvSpPr/>
          <p:nvPr/>
        </p:nvSpPr>
        <p:spPr>
          <a:xfrm>
            <a:off x="1259541" y="3447489"/>
            <a:ext cx="1381125" cy="600075"/>
          </a:xfrm>
          <a:prstGeom prst="rightArrow">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Ali</a:t>
            </a:r>
            <a:endParaRPr lang="en-IE" dirty="0">
              <a:solidFill>
                <a:schemeClr val="tx1"/>
              </a:solidFill>
            </a:endParaRPr>
          </a:p>
        </p:txBody>
      </p:sp>
    </p:spTree>
    <p:extLst>
      <p:ext uri="{BB962C8B-B14F-4D97-AF65-F5344CB8AC3E}">
        <p14:creationId xmlns:p14="http://schemas.microsoft.com/office/powerpoint/2010/main" val="51741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01845"/>
            <a:ext cx="8062912" cy="1053426"/>
          </a:xfrm>
        </p:spPr>
        <p:txBody>
          <a:bodyPr/>
          <a:lstStyle/>
          <a:p>
            <a:r>
              <a:rPr lang="en-IE" sz="1800" dirty="0" smtClean="0"/>
              <a:t>Trócaire is working with </a:t>
            </a:r>
            <a:r>
              <a:rPr lang="en-IE" sz="1800" dirty="0" smtClean="0"/>
              <a:t>ADCS (Adigrat Diocese Catholic Secretariat), and the local community, </a:t>
            </a:r>
            <a:r>
              <a:rPr lang="en-IE" sz="1800" dirty="0" smtClean="0"/>
              <a:t>to build an irrigation system. It will pump water from a place far away. This will help Ali and Mahlet to grow their vegetables. </a:t>
            </a:r>
            <a:endParaRPr lang="en-IE" sz="18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313" y="1841046"/>
            <a:ext cx="1865312" cy="2487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ound Same Side Corner Rectangle 7"/>
          <p:cNvSpPr/>
          <p:nvPr/>
        </p:nvSpPr>
        <p:spPr>
          <a:xfrm>
            <a:off x="4695825" y="3133725"/>
            <a:ext cx="914400" cy="914400"/>
          </a:xfrm>
          <a:prstGeom prst="round2Same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Content Placeholder 9" descr="Slide11.jpg"/>
          <p:cNvPicPr>
            <a:picLocks noGrp="1" noChangeAspect="1"/>
          </p:cNvPicPr>
          <p:nvPr>
            <p:ph idx="1"/>
          </p:nvPr>
        </p:nvPicPr>
        <p:blipFill>
          <a:blip r:embed="rId3" cstate="print"/>
          <a:stretch>
            <a:fillRect/>
          </a:stretch>
        </p:blipFill>
        <p:spPr>
          <a:xfrm>
            <a:off x="676435" y="1863197"/>
            <a:ext cx="5224832" cy="4066661"/>
          </a:xfrm>
        </p:spPr>
      </p:pic>
      <p:sp>
        <p:nvSpPr>
          <p:cNvPr id="11" name="Round Diagonal Corner Rectangle 10"/>
          <p:cNvSpPr/>
          <p:nvPr/>
        </p:nvSpPr>
        <p:spPr>
          <a:xfrm>
            <a:off x="5171017" y="4516968"/>
            <a:ext cx="3581400" cy="1573285"/>
          </a:xfrm>
          <a:prstGeom prst="round2Diag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Ali is the community leader who is organising the irrigation scheme. Everybody in the community will benefit from this.</a:t>
            </a:r>
            <a:endParaRPr lang="en-IE" dirty="0">
              <a:solidFill>
                <a:schemeClr val="tx1"/>
              </a:solidFill>
            </a:endParaRPr>
          </a:p>
        </p:txBody>
      </p:sp>
    </p:spTree>
    <p:extLst>
      <p:ext uri="{BB962C8B-B14F-4D97-AF65-F5344CB8AC3E}">
        <p14:creationId xmlns:p14="http://schemas.microsoft.com/office/powerpoint/2010/main" val="4224711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0" dirty="0" smtClean="0"/>
              <a:t>What</a:t>
            </a:r>
            <a:r>
              <a:rPr lang="en-IE" b="0" dirty="0" smtClean="0">
                <a:solidFill>
                  <a:schemeClr val="tx1"/>
                </a:solidFill>
              </a:rPr>
              <a:t> </a:t>
            </a:r>
            <a:r>
              <a:rPr lang="en-IE" dirty="0" smtClean="0">
                <a:solidFill>
                  <a:schemeClr val="tx1"/>
                </a:solidFill>
              </a:rPr>
              <a:t>similarities</a:t>
            </a:r>
            <a:r>
              <a:rPr lang="en-IE" b="0" dirty="0" smtClean="0">
                <a:solidFill>
                  <a:schemeClr val="tx1"/>
                </a:solidFill>
              </a:rPr>
              <a:t> </a:t>
            </a:r>
            <a:r>
              <a:rPr lang="en-IE" b="0" dirty="0" smtClean="0"/>
              <a:t>and </a:t>
            </a:r>
            <a:r>
              <a:rPr lang="en-IE" dirty="0" smtClean="0">
                <a:solidFill>
                  <a:schemeClr val="tx1"/>
                </a:solidFill>
              </a:rPr>
              <a:t>differences</a:t>
            </a:r>
            <a:r>
              <a:rPr lang="en-IE" b="0" dirty="0" smtClean="0">
                <a:solidFill>
                  <a:schemeClr val="tx1"/>
                </a:solidFill>
              </a:rPr>
              <a:t> </a:t>
            </a:r>
            <a:r>
              <a:rPr lang="en-IE" b="0" dirty="0" smtClean="0"/>
              <a:t>are there between your life and Mahlet’s life?</a:t>
            </a:r>
            <a:endParaRPr lang="en-IE" b="0" dirty="0"/>
          </a:p>
        </p:txBody>
      </p:sp>
      <p:pic>
        <p:nvPicPr>
          <p:cNvPr id="6" name="Content Placeholder 5" descr="mahlet-urkabel.jpg"/>
          <p:cNvPicPr>
            <a:picLocks noGrp="1" noChangeAspect="1"/>
          </p:cNvPicPr>
          <p:nvPr>
            <p:ph idx="1"/>
          </p:nvPr>
        </p:nvPicPr>
        <p:blipFill>
          <a:blip r:embed="rId2" cstate="print"/>
          <a:stretch>
            <a:fillRect/>
          </a:stretch>
        </p:blipFill>
        <p:spPr>
          <a:xfrm>
            <a:off x="1992020" y="1889592"/>
            <a:ext cx="5134922" cy="3991304"/>
          </a:xfrm>
        </p:spPr>
      </p:pic>
    </p:spTree>
    <p:extLst>
      <p:ext uri="{BB962C8B-B14F-4D97-AF65-F5344CB8AC3E}">
        <p14:creationId xmlns:p14="http://schemas.microsoft.com/office/powerpoint/2010/main" val="3210151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Climate Injustice</a:t>
            </a:r>
            <a:endParaRPr lang="en-IE" dirty="0"/>
          </a:p>
        </p:txBody>
      </p:sp>
      <p:sp>
        <p:nvSpPr>
          <p:cNvPr id="5" name="Content Placeholder 4"/>
          <p:cNvSpPr>
            <a:spLocks noGrp="1"/>
          </p:cNvSpPr>
          <p:nvPr>
            <p:ph idx="1"/>
          </p:nvPr>
        </p:nvSpPr>
        <p:spPr/>
        <p:txBody>
          <a:bodyPr/>
          <a:lstStyle/>
          <a:p>
            <a:pPr algn="just"/>
            <a:r>
              <a:rPr lang="en-IE" dirty="0" smtClean="0"/>
              <a:t>Using your new knowledge on climate change in general, and Ethiopia in particular, can you suggest reasons why Mahlet’s community can be considered an example of climate injustice? Complete this exercise in small groups and then report back to the rest of the class.</a:t>
            </a:r>
          </a:p>
          <a:p>
            <a:pPr algn="just"/>
            <a:endParaRPr lang="en-IE" dirty="0" smtClean="0"/>
          </a:p>
          <a:p>
            <a:pPr algn="just"/>
            <a:r>
              <a:rPr lang="en-IE" dirty="0" smtClean="0"/>
              <a:t>Think about the </a:t>
            </a:r>
            <a:r>
              <a:rPr lang="en-IE" b="1" dirty="0" smtClean="0"/>
              <a:t>causes</a:t>
            </a:r>
            <a:r>
              <a:rPr lang="en-IE" dirty="0" smtClean="0"/>
              <a:t> and </a:t>
            </a:r>
            <a:r>
              <a:rPr lang="en-IE" b="1" dirty="0" smtClean="0"/>
              <a:t>effects</a:t>
            </a:r>
            <a:r>
              <a:rPr lang="en-IE" dirty="0" smtClean="0"/>
              <a:t> of climate change when coming up with your reasons!</a:t>
            </a:r>
            <a:endParaRPr lang="en-IE" dirty="0"/>
          </a:p>
        </p:txBody>
      </p:sp>
    </p:spTree>
    <p:extLst>
      <p:ext uri="{BB962C8B-B14F-4D97-AF65-F5344CB8AC3E}">
        <p14:creationId xmlns:p14="http://schemas.microsoft.com/office/powerpoint/2010/main" val="265778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Thank You!</a:t>
            </a:r>
            <a:endParaRPr lang="en-IE" dirty="0"/>
          </a:p>
        </p:txBody>
      </p:sp>
      <p:sp>
        <p:nvSpPr>
          <p:cNvPr id="3" name="Content Placeholder 2"/>
          <p:cNvSpPr>
            <a:spLocks noGrp="1"/>
          </p:cNvSpPr>
          <p:nvPr>
            <p:ph idx="1"/>
          </p:nvPr>
        </p:nvSpPr>
        <p:spPr/>
        <p:txBody>
          <a:bodyPr/>
          <a:lstStyle/>
          <a:p>
            <a:r>
              <a:rPr lang="en-IE" dirty="0" smtClean="0"/>
              <a:t>Thank you very much for using our resources.</a:t>
            </a:r>
          </a:p>
          <a:p>
            <a:endParaRPr lang="en-IE" dirty="0"/>
          </a:p>
          <a:p>
            <a:r>
              <a:rPr lang="en-IE" dirty="0" smtClean="0"/>
              <a:t>We hope you have learned a lot about climate change and climate justice.</a:t>
            </a:r>
          </a:p>
          <a:p>
            <a:endParaRPr lang="en-IE" dirty="0"/>
          </a:p>
          <a:p>
            <a:r>
              <a:rPr lang="en-IE" dirty="0" smtClean="0"/>
              <a:t>Please check out our education </a:t>
            </a:r>
            <a:r>
              <a:rPr lang="en-IE" dirty="0" smtClean="0">
                <a:hlinkClick r:id="rId2"/>
              </a:rPr>
              <a:t>website</a:t>
            </a:r>
            <a:r>
              <a:rPr lang="en-IE" dirty="0" smtClean="0"/>
              <a:t> for more exciting resources on this subject.</a:t>
            </a:r>
            <a:endParaRPr lang="en-IE" dirty="0"/>
          </a:p>
        </p:txBody>
      </p:sp>
    </p:spTree>
    <p:extLst>
      <p:ext uri="{BB962C8B-B14F-4D97-AF65-F5344CB8AC3E}">
        <p14:creationId xmlns:p14="http://schemas.microsoft.com/office/powerpoint/2010/main" val="2980774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Weather and climate – What is the climate?</a:t>
            </a:r>
            <a:endParaRPr lang="en-IE" dirty="0"/>
          </a:p>
        </p:txBody>
      </p:sp>
      <p:sp>
        <p:nvSpPr>
          <p:cNvPr id="3" name="Content Placeholder 2"/>
          <p:cNvSpPr>
            <a:spLocks noGrp="1"/>
          </p:cNvSpPr>
          <p:nvPr>
            <p:ph idx="1"/>
          </p:nvPr>
        </p:nvSpPr>
        <p:spPr/>
        <p:txBody>
          <a:bodyPr/>
          <a:lstStyle/>
          <a:p>
            <a:pPr algn="just"/>
            <a:r>
              <a:rPr lang="en-IE" dirty="0" smtClean="0"/>
              <a:t>The climate refers to the average weather you would expect in a particular area over a long peri</a:t>
            </a:r>
            <a:r>
              <a:rPr lang="en-IE" dirty="0"/>
              <a:t>o</a:t>
            </a:r>
            <a:r>
              <a:rPr lang="en-IE" dirty="0" smtClean="0"/>
              <a:t>d of time (months, years, centuries). </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876" y="4039369"/>
            <a:ext cx="1043228" cy="12852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784" y="3448030"/>
            <a:ext cx="1429614" cy="14303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9242" y="3869948"/>
            <a:ext cx="1694329" cy="14547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467263" y="3448030"/>
            <a:ext cx="1680628" cy="1430328"/>
          </a:xfrm>
          <a:prstGeom prst="rect">
            <a:avLst/>
          </a:prstGeom>
        </p:spPr>
      </p:pic>
    </p:spTree>
    <p:extLst>
      <p:ext uri="{BB962C8B-B14F-4D97-AF65-F5344CB8AC3E}">
        <p14:creationId xmlns:p14="http://schemas.microsoft.com/office/powerpoint/2010/main" val="28921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Weather and climate</a:t>
            </a:r>
            <a:endParaRPr lang="en-IE" dirty="0"/>
          </a:p>
        </p:txBody>
      </p:sp>
      <p:sp>
        <p:nvSpPr>
          <p:cNvPr id="3" name="Content Placeholder 2"/>
          <p:cNvSpPr>
            <a:spLocks noGrp="1"/>
          </p:cNvSpPr>
          <p:nvPr>
            <p:ph idx="1"/>
          </p:nvPr>
        </p:nvSpPr>
        <p:spPr/>
        <p:txBody>
          <a:bodyPr/>
          <a:lstStyle/>
          <a:p>
            <a:pPr algn="just"/>
            <a:r>
              <a:rPr lang="en-IE" dirty="0" smtClean="0"/>
              <a:t>Our weather can change from day to day, but our climate is usually constant.</a:t>
            </a:r>
          </a:p>
          <a:p>
            <a:pPr algn="just"/>
            <a:endParaRPr lang="en-IE" dirty="0"/>
          </a:p>
          <a:p>
            <a:pPr algn="just"/>
            <a:r>
              <a:rPr lang="en-IE" dirty="0" smtClean="0"/>
              <a:t>How would you describe the climate in Ireland during the following months?</a:t>
            </a:r>
          </a:p>
          <a:p>
            <a:pPr algn="just"/>
            <a:endParaRPr lang="en-IE" dirty="0"/>
          </a:p>
          <a:p>
            <a:pPr marL="457200" indent="-457200" algn="just">
              <a:buAutoNum type="arabicParenR"/>
            </a:pPr>
            <a:r>
              <a:rPr lang="en-IE" dirty="0" smtClean="0"/>
              <a:t>January and February</a:t>
            </a:r>
          </a:p>
          <a:p>
            <a:pPr marL="457200" indent="-457200" algn="just">
              <a:buAutoNum type="arabicParenR"/>
            </a:pPr>
            <a:r>
              <a:rPr lang="en-IE" dirty="0" smtClean="0"/>
              <a:t>July and August</a:t>
            </a:r>
          </a:p>
          <a:p>
            <a:pPr marL="457200" indent="-457200">
              <a:buAutoNum type="arabicParenR"/>
            </a:pPr>
            <a:endParaRPr lang="en-IE" dirty="0" smtClean="0"/>
          </a:p>
          <a:p>
            <a:endParaRPr lang="en-IE" dirty="0"/>
          </a:p>
          <a:p>
            <a:endParaRPr lang="en-IE" dirty="0"/>
          </a:p>
        </p:txBody>
      </p:sp>
    </p:spTree>
    <p:extLst>
      <p:ext uri="{BB962C8B-B14F-4D97-AF65-F5344CB8AC3E}">
        <p14:creationId xmlns:p14="http://schemas.microsoft.com/office/powerpoint/2010/main" val="410505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Carbon Cycle</a:t>
            </a:r>
            <a:endParaRPr lang="en-IE" dirty="0"/>
          </a:p>
        </p:txBody>
      </p:sp>
      <p:sp>
        <p:nvSpPr>
          <p:cNvPr id="3" name="Content Placeholder 2"/>
          <p:cNvSpPr>
            <a:spLocks noGrp="1"/>
          </p:cNvSpPr>
          <p:nvPr>
            <p:ph idx="1"/>
          </p:nvPr>
        </p:nvSpPr>
        <p:spPr>
          <a:xfrm>
            <a:off x="544513" y="1681163"/>
            <a:ext cx="8062912" cy="4224337"/>
          </a:xfrm>
        </p:spPr>
        <p:txBody>
          <a:bodyPr/>
          <a:lstStyle/>
          <a:p>
            <a:pPr algn="just"/>
            <a:r>
              <a:rPr lang="en-IE" dirty="0" smtClean="0"/>
              <a:t>Climate is affected by the amount of Carbon Dioxide (CO</a:t>
            </a:r>
            <a:r>
              <a:rPr lang="en-IE" baseline="-25000" dirty="0" smtClean="0"/>
              <a:t>2</a:t>
            </a:r>
            <a:r>
              <a:rPr lang="en-IE" dirty="0" smtClean="0"/>
              <a:t>) in the atmosphere.</a:t>
            </a:r>
          </a:p>
          <a:p>
            <a:pPr algn="just"/>
            <a:endParaRPr lang="en-IE" dirty="0"/>
          </a:p>
          <a:p>
            <a:pPr algn="just"/>
            <a:r>
              <a:rPr lang="en-IE" dirty="0" smtClean="0"/>
              <a:t>Check out our animation on the </a:t>
            </a:r>
            <a:r>
              <a:rPr lang="en-IE" dirty="0" smtClean="0">
                <a:hlinkClick r:id="rId2"/>
              </a:rPr>
              <a:t>Trócaire Lent 2015 </a:t>
            </a:r>
            <a:r>
              <a:rPr lang="en-IE" dirty="0" smtClean="0">
                <a:hlinkClick r:id="rId2"/>
              </a:rPr>
              <a:t>microsite</a:t>
            </a:r>
            <a:r>
              <a:rPr lang="en-IE" dirty="0" smtClean="0"/>
              <a:t> to </a:t>
            </a:r>
            <a:r>
              <a:rPr lang="en-IE" dirty="0" smtClean="0"/>
              <a:t>help understand the </a:t>
            </a:r>
            <a:r>
              <a:rPr lang="en-IE" b="1" u="sng" dirty="0" smtClean="0"/>
              <a:t>Carbon Cycle</a:t>
            </a:r>
            <a:r>
              <a:rPr lang="en-IE" b="1" dirty="0" smtClean="0"/>
              <a:t> </a:t>
            </a:r>
            <a:r>
              <a:rPr lang="en-IE" dirty="0" smtClean="0"/>
              <a:t>and </a:t>
            </a:r>
            <a:r>
              <a:rPr lang="en-IE" b="1" u="sng" dirty="0" smtClean="0"/>
              <a:t>Greenhouse Effect</a:t>
            </a:r>
            <a:r>
              <a:rPr lang="en-IE" dirty="0" smtClean="0"/>
              <a:t>.   </a:t>
            </a:r>
            <a:endParaRPr lang="en-IE" dirty="0"/>
          </a:p>
          <a:p>
            <a:pPr algn="just"/>
            <a:r>
              <a:rPr lang="en-IE" dirty="0" smtClean="0"/>
              <a:t>Take notes to help you remember key points!</a:t>
            </a:r>
          </a:p>
          <a:p>
            <a:pPr algn="just"/>
            <a:r>
              <a:rPr lang="en-IE" dirty="0"/>
              <a:t>Can you create a poster that explains the </a:t>
            </a:r>
            <a:r>
              <a:rPr lang="en-IE" b="1" dirty="0"/>
              <a:t>Carbon Cycle </a:t>
            </a:r>
            <a:r>
              <a:rPr lang="en-IE" dirty="0"/>
              <a:t>and/or the </a:t>
            </a:r>
            <a:r>
              <a:rPr lang="en-IE" b="1" dirty="0"/>
              <a:t>Greenhouse Effect</a:t>
            </a:r>
            <a:r>
              <a:rPr lang="en-IE" dirty="0"/>
              <a:t>?</a:t>
            </a:r>
          </a:p>
          <a:p>
            <a:endParaRPr lang="en-IE" dirty="0" smtClean="0"/>
          </a:p>
          <a:p>
            <a:endParaRPr lang="en-IE" dirty="0"/>
          </a:p>
        </p:txBody>
      </p:sp>
    </p:spTree>
    <p:extLst>
      <p:ext uri="{BB962C8B-B14F-4D97-AF65-F5344CB8AC3E}">
        <p14:creationId xmlns:p14="http://schemas.microsoft.com/office/powerpoint/2010/main" val="2459468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Recap on animation</a:t>
            </a:r>
            <a:endParaRPr lang="en-IE" dirty="0"/>
          </a:p>
        </p:txBody>
      </p:sp>
      <p:sp>
        <p:nvSpPr>
          <p:cNvPr id="3" name="Content Placeholder 2"/>
          <p:cNvSpPr>
            <a:spLocks noGrp="1"/>
          </p:cNvSpPr>
          <p:nvPr>
            <p:ph idx="1"/>
          </p:nvPr>
        </p:nvSpPr>
        <p:spPr>
          <a:xfrm>
            <a:off x="544513" y="1737193"/>
            <a:ext cx="8062912" cy="3724275"/>
          </a:xfrm>
        </p:spPr>
        <p:txBody>
          <a:bodyPr/>
          <a:lstStyle/>
          <a:p>
            <a:pPr marL="342900" indent="-342900" algn="just">
              <a:buFont typeface="Arial" panose="020B0604020202020204" pitchFamily="34" charset="0"/>
              <a:buChar char="•"/>
            </a:pPr>
            <a:r>
              <a:rPr lang="en-IE" dirty="0" smtClean="0"/>
              <a:t>Carbon Dioxide (CO</a:t>
            </a:r>
            <a:r>
              <a:rPr lang="en-IE" sz="1400" dirty="0" smtClean="0"/>
              <a:t>2</a:t>
            </a:r>
            <a:r>
              <a:rPr lang="en-IE" dirty="0" smtClean="0"/>
              <a:t>) </a:t>
            </a:r>
            <a:r>
              <a:rPr lang="en-IE" dirty="0"/>
              <a:t>in the atmosphere traps heat from the </a:t>
            </a:r>
            <a:r>
              <a:rPr lang="en-IE" dirty="0" smtClean="0"/>
              <a:t>sun</a:t>
            </a:r>
          </a:p>
          <a:p>
            <a:pPr marL="342900" indent="-342900" algn="just">
              <a:buFont typeface="Arial" panose="020B0604020202020204" pitchFamily="34" charset="0"/>
              <a:buChar char="•"/>
            </a:pPr>
            <a:r>
              <a:rPr lang="en-IE" dirty="0" smtClean="0"/>
              <a:t>This </a:t>
            </a:r>
            <a:r>
              <a:rPr lang="en-IE" dirty="0"/>
              <a:t>is why CO</a:t>
            </a:r>
            <a:r>
              <a:rPr lang="en-IE" sz="1400" dirty="0"/>
              <a:t>2</a:t>
            </a:r>
            <a:r>
              <a:rPr lang="en-IE" dirty="0"/>
              <a:t> is called a </a:t>
            </a:r>
            <a:r>
              <a:rPr lang="en-IE" b="1" dirty="0"/>
              <a:t>greenhouse gas</a:t>
            </a:r>
            <a:r>
              <a:rPr lang="en-IE" dirty="0"/>
              <a:t>. It creates a blanket of warmth, known as the </a:t>
            </a:r>
            <a:r>
              <a:rPr lang="en-IE" b="1" dirty="0"/>
              <a:t>greenhouse effect</a:t>
            </a:r>
            <a:r>
              <a:rPr lang="en-IE" dirty="0"/>
              <a:t> that keeps the earth from </a:t>
            </a:r>
            <a:r>
              <a:rPr lang="en-IE" dirty="0" smtClean="0"/>
              <a:t>freezing</a:t>
            </a:r>
          </a:p>
          <a:p>
            <a:pPr marL="342900" indent="-342900" algn="just">
              <a:buFont typeface="Arial" panose="020B0604020202020204" pitchFamily="34" charset="0"/>
              <a:buChar char="•"/>
            </a:pPr>
            <a:r>
              <a:rPr lang="en-IE" dirty="0" smtClean="0"/>
              <a:t>The </a:t>
            </a:r>
            <a:r>
              <a:rPr lang="en-IE" dirty="0"/>
              <a:t>more CO</a:t>
            </a:r>
            <a:r>
              <a:rPr lang="en-IE" sz="1400" dirty="0"/>
              <a:t>2</a:t>
            </a:r>
            <a:r>
              <a:rPr lang="en-IE" dirty="0"/>
              <a:t> in the atmosphere, the warmer the earth </a:t>
            </a:r>
            <a:r>
              <a:rPr lang="en-IE" dirty="0" smtClean="0"/>
              <a:t>becomes</a:t>
            </a:r>
          </a:p>
          <a:p>
            <a:pPr marL="342900" indent="-342900" algn="just">
              <a:buFont typeface="Arial" panose="020B0604020202020204" pitchFamily="34" charset="0"/>
              <a:buChar char="•"/>
            </a:pPr>
            <a:r>
              <a:rPr lang="en-IE" dirty="0" smtClean="0"/>
              <a:t>The </a:t>
            </a:r>
            <a:r>
              <a:rPr lang="en-IE" dirty="0"/>
              <a:t>amount of CO</a:t>
            </a:r>
            <a:r>
              <a:rPr lang="en-IE" sz="1400" dirty="0"/>
              <a:t>2</a:t>
            </a:r>
            <a:r>
              <a:rPr lang="en-IE" dirty="0"/>
              <a:t> in the atmosphere over the last </a:t>
            </a:r>
            <a:r>
              <a:rPr lang="en-IE" dirty="0" smtClean="0"/>
              <a:t>8,000 </a:t>
            </a:r>
            <a:r>
              <a:rPr lang="en-IE" dirty="0"/>
              <a:t>years has been stable, creating suitable conditions for human beings to </a:t>
            </a:r>
            <a:r>
              <a:rPr lang="en-IE" dirty="0" smtClean="0"/>
              <a:t>thrive</a:t>
            </a:r>
            <a:endParaRPr lang="en-IE" dirty="0"/>
          </a:p>
          <a:p>
            <a:endParaRPr lang="en-IE" dirty="0"/>
          </a:p>
        </p:txBody>
      </p:sp>
    </p:spTree>
    <p:extLst>
      <p:ext uri="{BB962C8B-B14F-4D97-AF65-F5344CB8AC3E}">
        <p14:creationId xmlns:p14="http://schemas.microsoft.com/office/powerpoint/2010/main" val="127769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Recap on animation</a:t>
            </a:r>
            <a:endParaRPr lang="en-IE" dirty="0"/>
          </a:p>
        </p:txBody>
      </p:sp>
      <p:sp>
        <p:nvSpPr>
          <p:cNvPr id="3" name="Content Placeholder 2"/>
          <p:cNvSpPr>
            <a:spLocks noGrp="1"/>
          </p:cNvSpPr>
          <p:nvPr>
            <p:ph idx="1"/>
          </p:nvPr>
        </p:nvSpPr>
        <p:spPr>
          <a:xfrm>
            <a:off x="544513" y="1615048"/>
            <a:ext cx="8062912" cy="3724275"/>
          </a:xfrm>
        </p:spPr>
        <p:txBody>
          <a:bodyPr/>
          <a:lstStyle/>
          <a:p>
            <a:pPr marL="342900" indent="-342900" algn="just">
              <a:buFont typeface="Arial" panose="020B0604020202020204" pitchFamily="34" charset="0"/>
              <a:buChar char="•"/>
            </a:pPr>
            <a:r>
              <a:rPr lang="en-IE" dirty="0" smtClean="0"/>
              <a:t>The amount of CO</a:t>
            </a:r>
            <a:r>
              <a:rPr lang="en-IE" baseline="-25000" dirty="0" smtClean="0"/>
              <a:t>2</a:t>
            </a:r>
            <a:r>
              <a:rPr lang="en-IE" dirty="0" smtClean="0"/>
              <a:t> in our atmosphere has changed remarkably over the last 200 years</a:t>
            </a:r>
          </a:p>
          <a:p>
            <a:pPr marL="342900" indent="-342900" algn="just">
              <a:buFont typeface="Arial" panose="020B0604020202020204" pitchFamily="34" charset="0"/>
              <a:buChar char="•"/>
            </a:pPr>
            <a:r>
              <a:rPr lang="en-IE" dirty="0" smtClean="0"/>
              <a:t>Population growth, industrialisation, mass transport and the increasing use of electricity has led to massive demand for </a:t>
            </a:r>
            <a:r>
              <a:rPr lang="en-IE" b="1" dirty="0"/>
              <a:t>f</a:t>
            </a:r>
            <a:r>
              <a:rPr lang="en-IE" b="1" dirty="0" smtClean="0"/>
              <a:t>ossil </a:t>
            </a:r>
            <a:r>
              <a:rPr lang="en-IE" b="1" dirty="0"/>
              <a:t>f</a:t>
            </a:r>
            <a:r>
              <a:rPr lang="en-IE" b="1" dirty="0" smtClean="0"/>
              <a:t>uels </a:t>
            </a:r>
            <a:r>
              <a:rPr lang="en-IE" dirty="0" smtClean="0"/>
              <a:t>(Coal, Oil, Natural Gas)</a:t>
            </a:r>
          </a:p>
          <a:p>
            <a:pPr marL="342900" indent="-342900" algn="just">
              <a:buFont typeface="Arial" panose="020B0604020202020204" pitchFamily="34" charset="0"/>
              <a:buChar char="•"/>
            </a:pPr>
            <a:r>
              <a:rPr lang="en-IE" dirty="0" smtClean="0"/>
              <a:t>Burning fossil fuels leads to the release of </a:t>
            </a:r>
            <a:r>
              <a:rPr lang="en-IE" dirty="0"/>
              <a:t>CO</a:t>
            </a:r>
            <a:r>
              <a:rPr lang="en-IE" baseline="-25000" dirty="0"/>
              <a:t>2</a:t>
            </a:r>
            <a:r>
              <a:rPr lang="en-IE" dirty="0" smtClean="0"/>
              <a:t> into the atmosphere</a:t>
            </a:r>
          </a:p>
          <a:p>
            <a:pPr marL="342900" indent="-342900" algn="just">
              <a:buFont typeface="Arial" panose="020B0604020202020204" pitchFamily="34" charset="0"/>
              <a:buChar char="•"/>
            </a:pPr>
            <a:r>
              <a:rPr lang="en-IE" dirty="0" smtClean="0"/>
              <a:t>Increasing amounts of CO</a:t>
            </a:r>
            <a:r>
              <a:rPr lang="en-IE" baseline="-25000" dirty="0" smtClean="0"/>
              <a:t>2</a:t>
            </a:r>
            <a:r>
              <a:rPr lang="en-IE" dirty="0" smtClean="0"/>
              <a:t> lead to increasing temperatures, triggering changes in the earth’s climate</a:t>
            </a:r>
          </a:p>
          <a:p>
            <a:endParaRPr lang="en-IE" dirty="0" smtClean="0"/>
          </a:p>
          <a:p>
            <a:endParaRPr lang="en-IE" dirty="0"/>
          </a:p>
        </p:txBody>
      </p:sp>
      <p:sp>
        <p:nvSpPr>
          <p:cNvPr id="4" name="TextBox 3"/>
          <p:cNvSpPr txBox="1"/>
          <p:nvPr/>
        </p:nvSpPr>
        <p:spPr>
          <a:xfrm>
            <a:off x="1062038" y="2507689"/>
            <a:ext cx="7027862" cy="1938992"/>
          </a:xfrm>
          <a:prstGeom prst="rect">
            <a:avLst/>
          </a:prstGeom>
          <a:solidFill>
            <a:srgbClr val="FFFF00"/>
          </a:solidFill>
        </p:spPr>
        <p:txBody>
          <a:bodyPr wrap="square" rtlCol="0">
            <a:spAutoFit/>
          </a:bodyPr>
          <a:lstStyle/>
          <a:p>
            <a:r>
              <a:rPr lang="en-IE" sz="2400" dirty="0" smtClean="0"/>
              <a:t>Research activity: The use of ‘Fracking’ to extract shale gas from the ground has caused serious concerns to be raised. Conduct some research into this process and outline the arguments for and against ‘Fracking’!</a:t>
            </a:r>
          </a:p>
        </p:txBody>
      </p:sp>
    </p:spTree>
    <p:extLst>
      <p:ext uri="{BB962C8B-B14F-4D97-AF65-F5344CB8AC3E}">
        <p14:creationId xmlns:p14="http://schemas.microsoft.com/office/powerpoint/2010/main" val="17861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Changing Global Temperatures</a:t>
            </a:r>
            <a:endParaRPr lang="en-IE"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0575" y="1877274"/>
            <a:ext cx="2494599" cy="3750930"/>
          </a:xfrm>
        </p:spPr>
      </p:pic>
      <p:sp>
        <p:nvSpPr>
          <p:cNvPr id="5" name="TextBox 4"/>
          <p:cNvSpPr txBox="1"/>
          <p:nvPr/>
        </p:nvSpPr>
        <p:spPr>
          <a:xfrm>
            <a:off x="4057650" y="1886799"/>
            <a:ext cx="4549775" cy="4770537"/>
          </a:xfrm>
          <a:prstGeom prst="rect">
            <a:avLst/>
          </a:prstGeom>
          <a:noFill/>
        </p:spPr>
        <p:txBody>
          <a:bodyPr wrap="square" rtlCol="0">
            <a:spAutoFit/>
          </a:bodyPr>
          <a:lstStyle/>
          <a:p>
            <a:pPr algn="just"/>
            <a:r>
              <a:rPr lang="en-IE" dirty="0" smtClean="0"/>
              <a:t>By the year 2012, the average global temperature was already 0.85°C higher than pre-industrial times!</a:t>
            </a:r>
          </a:p>
          <a:p>
            <a:pPr algn="just"/>
            <a:endParaRPr lang="en-IE" dirty="0"/>
          </a:p>
          <a:p>
            <a:pPr algn="just"/>
            <a:r>
              <a:rPr lang="en-IE" dirty="0" smtClean="0"/>
              <a:t>Scientists predict that by 2100, average global temperatures could be almost 5°C higher than today. This would be catastrophic for the planet.</a:t>
            </a:r>
          </a:p>
          <a:p>
            <a:pPr algn="just"/>
            <a:endParaRPr lang="en-IE" dirty="0"/>
          </a:p>
          <a:p>
            <a:pPr algn="just"/>
            <a:r>
              <a:rPr lang="en-IE" dirty="0" smtClean="0"/>
              <a:t>The United Nations believes that temperatures need to be limited to a rise of no more than a 2°C increase on pre-industrial </a:t>
            </a:r>
            <a:r>
              <a:rPr lang="en-IE" smtClean="0"/>
              <a:t>levels (1750) in </a:t>
            </a:r>
            <a:r>
              <a:rPr lang="en-IE" dirty="0" smtClean="0"/>
              <a:t>order to try and limit the impact of climate change.</a:t>
            </a:r>
          </a:p>
          <a:p>
            <a:endParaRPr lang="en-IE" dirty="0"/>
          </a:p>
          <a:p>
            <a:endParaRPr lang="en-IE" dirty="0" smtClean="0"/>
          </a:p>
          <a:p>
            <a:endParaRPr lang="en-IE" sz="800" dirty="0"/>
          </a:p>
          <a:p>
            <a:endParaRPr lang="en-IE" sz="800" dirty="0"/>
          </a:p>
        </p:txBody>
      </p:sp>
    </p:spTree>
    <p:extLst>
      <p:ext uri="{BB962C8B-B14F-4D97-AF65-F5344CB8AC3E}">
        <p14:creationId xmlns:p14="http://schemas.microsoft.com/office/powerpoint/2010/main" val="100965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3059113" y="-315913"/>
            <a:ext cx="6084887" cy="11633954"/>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GB" altLang="en-US" dirty="0">
              <a:latin typeface="Gill Sans MT" panose="020B0502020104020203" pitchFamily="34" charset="0"/>
            </a:endParaRPr>
          </a:p>
          <a:p>
            <a:pPr eaLnBrk="1" hangingPunct="1"/>
            <a:endParaRPr lang="en-GB" altLang="en-US" sz="2000" dirty="0">
              <a:latin typeface="Gill Sans MT" panose="020B0502020104020203" pitchFamily="34" charset="0"/>
            </a:endParaRPr>
          </a:p>
          <a:p>
            <a:pPr lvl="1" eaLnBrk="1" hangingPunct="1"/>
            <a:r>
              <a:rPr lang="en-GB" altLang="en-US" sz="2000" dirty="0">
                <a:latin typeface="Arial" panose="020B0604020202020204" pitchFamily="34" charset="0"/>
                <a:cs typeface="Arial" panose="020B0604020202020204" pitchFamily="34" charset="0"/>
              </a:rPr>
              <a:t>Climate change could affect different parts of the world in different ways.</a:t>
            </a:r>
          </a:p>
          <a:p>
            <a:pPr lvl="1" eaLnBrk="1" hangingPunct="1"/>
            <a:endParaRPr lang="en-GB" altLang="en-US" sz="2000" dirty="0">
              <a:latin typeface="Gill Sans MT" panose="020B0502020104020203" pitchFamily="34" charset="0"/>
            </a:endParaRPr>
          </a:p>
          <a:p>
            <a:pPr lvl="1" eaLnBrk="1" hangingPunct="1">
              <a:spcBef>
                <a:spcPct val="50000"/>
              </a:spcBef>
            </a:pPr>
            <a:endParaRPr lang="en-GB" altLang="en-US" sz="2000" dirty="0">
              <a:latin typeface="Gill Sans MT" panose="020B0502020104020203" pitchFamily="34" charset="0"/>
            </a:endParaRPr>
          </a:p>
          <a:p>
            <a:pPr lvl="1" eaLnBrk="1" hangingPunct="1">
              <a:spcBef>
                <a:spcPct val="50000"/>
              </a:spcBef>
            </a:pPr>
            <a:endParaRPr lang="en-GB" altLang="en-US" sz="2000" dirty="0">
              <a:latin typeface="Gill Sans MT" panose="020B0502020104020203" pitchFamily="34" charset="0"/>
            </a:endParaRPr>
          </a:p>
          <a:p>
            <a:pPr lvl="1" eaLnBrk="1" hangingPunct="1">
              <a:spcBef>
                <a:spcPct val="50000"/>
              </a:spcBef>
            </a:pPr>
            <a:endParaRPr lang="en-GB" altLang="en-US" sz="2000" dirty="0">
              <a:latin typeface="Gill Sans MT" panose="020B0502020104020203" pitchFamily="34" charset="0"/>
            </a:endParaRPr>
          </a:p>
          <a:p>
            <a:pPr lvl="1" eaLnBrk="1" hangingPunct="1">
              <a:spcBef>
                <a:spcPct val="50000"/>
              </a:spcBef>
            </a:pPr>
            <a:endParaRPr lang="en-GB" altLang="en-US" sz="2000" dirty="0">
              <a:latin typeface="Gill Sans MT" panose="020B0502020104020203" pitchFamily="34" charset="0"/>
            </a:endParaRPr>
          </a:p>
          <a:p>
            <a:pPr lvl="1" eaLnBrk="1" hangingPunct="1">
              <a:spcBef>
                <a:spcPct val="50000"/>
              </a:spcBef>
            </a:pPr>
            <a:endParaRPr lang="en-GB" altLang="en-US" sz="2000" dirty="0">
              <a:latin typeface="Gill Sans MT" panose="020B0502020104020203" pitchFamily="34" charset="0"/>
            </a:endParaRPr>
          </a:p>
          <a:p>
            <a:pPr lvl="1" eaLnBrk="1" hangingPunct="1">
              <a:spcBef>
                <a:spcPct val="50000"/>
              </a:spcBef>
            </a:pPr>
            <a:r>
              <a:rPr lang="en-GB" altLang="en-US" sz="2000" dirty="0">
                <a:latin typeface="Gill Sans MT" panose="020B0502020104020203" pitchFamily="34" charset="0"/>
              </a:rPr>
              <a:t/>
            </a:r>
            <a:br>
              <a:rPr lang="en-GB" altLang="en-US" sz="2000" dirty="0">
                <a:latin typeface="Gill Sans MT" panose="020B0502020104020203" pitchFamily="34" charset="0"/>
              </a:rPr>
            </a:br>
            <a:r>
              <a:rPr lang="en-GB" altLang="en-US" sz="2000" dirty="0">
                <a:latin typeface="Arial" panose="020B0604020202020204" pitchFamily="34" charset="0"/>
                <a:cs typeface="Arial" panose="020B0604020202020204" pitchFamily="34" charset="0"/>
              </a:rPr>
              <a:t>Scientists have identified some of the likely effects of climate change. </a:t>
            </a:r>
          </a:p>
          <a:p>
            <a:pPr lvl="1" algn="ctr" eaLnBrk="1" hangingPunct="1">
              <a:spcBef>
                <a:spcPct val="50000"/>
              </a:spcBef>
            </a:pPr>
            <a:r>
              <a:rPr lang="en-GB" altLang="en-US" sz="2200" b="1" dirty="0">
                <a:latin typeface="Arial" panose="020B0604020202020204" pitchFamily="34" charset="0"/>
                <a:cs typeface="Arial" panose="020B0604020202020204" pitchFamily="34" charset="0"/>
              </a:rPr>
              <a:t>Click on the buttons to find out more</a:t>
            </a:r>
            <a:r>
              <a:rPr lang="en-GB" altLang="en-US" sz="2200" dirty="0">
                <a:latin typeface="Gill Sans MT" panose="020B0502020104020203" pitchFamily="34" charset="0"/>
              </a:rPr>
              <a:t>.</a:t>
            </a:r>
          </a:p>
          <a:p>
            <a:pPr eaLnBrk="1" hangingPunct="1">
              <a:spcBef>
                <a:spcPct val="50000"/>
              </a:spcBef>
            </a:pPr>
            <a:endParaRPr lang="en-GB" altLang="en-US" sz="2200"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a:p>
            <a:pPr eaLnBrk="1" hangingPunct="1">
              <a:spcBef>
                <a:spcPct val="50000"/>
              </a:spcBef>
            </a:pPr>
            <a:endParaRPr lang="en-GB" altLang="en-US" dirty="0">
              <a:latin typeface="Gill Sans MT" panose="020B0502020104020203" pitchFamily="34" charset="0"/>
            </a:endParaRPr>
          </a:p>
        </p:txBody>
      </p:sp>
      <p:sp>
        <p:nvSpPr>
          <p:cNvPr id="13315" name="Rectangle 13"/>
          <p:cNvSpPr>
            <a:spLocks noChangeArrowheads="1"/>
          </p:cNvSpPr>
          <p:nvPr/>
        </p:nvSpPr>
        <p:spPr bwMode="auto">
          <a:xfrm>
            <a:off x="0" y="0"/>
            <a:ext cx="3059113" cy="68580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2800" b="1" i="1" dirty="0">
              <a:solidFill>
                <a:schemeClr val="bg1"/>
              </a:solidFill>
              <a:latin typeface="Gill Sans MT" panose="020B0502020104020203" pitchFamily="34" charset="0"/>
            </a:endParaRPr>
          </a:p>
        </p:txBody>
      </p:sp>
      <p:sp>
        <p:nvSpPr>
          <p:cNvPr id="13316" name="AutoShape 4">
            <a:hlinkClick r:id="rId3" action="ppaction://hlinksldjump"/>
          </p:cNvPr>
          <p:cNvSpPr>
            <a:spLocks noChangeArrowheads="1"/>
          </p:cNvSpPr>
          <p:nvPr/>
        </p:nvSpPr>
        <p:spPr bwMode="auto">
          <a:xfrm>
            <a:off x="395288" y="1484313"/>
            <a:ext cx="2160587" cy="792162"/>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Gill Sans MT" panose="020B0502020104020203" pitchFamily="34" charset="0"/>
              </a:rPr>
              <a:t>Sea level</a:t>
            </a:r>
          </a:p>
        </p:txBody>
      </p:sp>
      <p:sp>
        <p:nvSpPr>
          <p:cNvPr id="13317" name="AutoShape 5">
            <a:hlinkClick r:id="rId4" action="ppaction://hlinksldjump"/>
          </p:cNvPr>
          <p:cNvSpPr>
            <a:spLocks noChangeArrowheads="1"/>
          </p:cNvSpPr>
          <p:nvPr/>
        </p:nvSpPr>
        <p:spPr bwMode="auto">
          <a:xfrm>
            <a:off x="395288" y="2565400"/>
            <a:ext cx="2160587" cy="792163"/>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Gill Sans MT" panose="020B0502020104020203" pitchFamily="34" charset="0"/>
              </a:rPr>
              <a:t>Drought</a:t>
            </a:r>
          </a:p>
        </p:txBody>
      </p:sp>
      <p:sp>
        <p:nvSpPr>
          <p:cNvPr id="13318" name="AutoShape 7">
            <a:hlinkClick r:id="rId5" action="ppaction://hlinksldjump"/>
          </p:cNvPr>
          <p:cNvSpPr>
            <a:spLocks noChangeArrowheads="1"/>
          </p:cNvSpPr>
          <p:nvPr/>
        </p:nvSpPr>
        <p:spPr bwMode="auto">
          <a:xfrm>
            <a:off x="395288" y="404813"/>
            <a:ext cx="2160587" cy="792162"/>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Gill Sans MT" panose="020B0502020104020203" pitchFamily="34" charset="0"/>
              </a:rPr>
              <a:t>Flooding</a:t>
            </a:r>
          </a:p>
        </p:txBody>
      </p:sp>
      <p:sp>
        <p:nvSpPr>
          <p:cNvPr id="13319" name="AutoShape 8">
            <a:hlinkClick r:id="rId4" action="ppaction://hlinksldjump"/>
          </p:cNvPr>
          <p:cNvSpPr>
            <a:spLocks noChangeArrowheads="1"/>
          </p:cNvSpPr>
          <p:nvPr/>
        </p:nvSpPr>
        <p:spPr bwMode="auto">
          <a:xfrm>
            <a:off x="395288" y="3644900"/>
            <a:ext cx="2160587" cy="792163"/>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Gill Sans MT" panose="020B0502020104020203" pitchFamily="34" charset="0"/>
              </a:rPr>
              <a:t>Storms</a:t>
            </a:r>
          </a:p>
        </p:txBody>
      </p:sp>
      <p:sp>
        <p:nvSpPr>
          <p:cNvPr id="13320" name="AutoShape 9">
            <a:hlinkClick r:id="rId6" action="ppaction://hlinksldjump"/>
          </p:cNvPr>
          <p:cNvSpPr>
            <a:spLocks noChangeArrowheads="1"/>
          </p:cNvSpPr>
          <p:nvPr/>
        </p:nvSpPr>
        <p:spPr bwMode="auto">
          <a:xfrm>
            <a:off x="395288" y="4652963"/>
            <a:ext cx="2160587" cy="792162"/>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Gill Sans MT" panose="020B0502020104020203" pitchFamily="34" charset="0"/>
              </a:rPr>
              <a:t>Deforestation</a:t>
            </a:r>
          </a:p>
        </p:txBody>
      </p:sp>
      <p:sp>
        <p:nvSpPr>
          <p:cNvPr id="13321" name="AutoShape 10">
            <a:hlinkClick r:id="rId6" action="ppaction://hlinksldjump"/>
          </p:cNvPr>
          <p:cNvSpPr>
            <a:spLocks noChangeArrowheads="1"/>
          </p:cNvSpPr>
          <p:nvPr/>
        </p:nvSpPr>
        <p:spPr bwMode="auto">
          <a:xfrm>
            <a:off x="395288" y="5734050"/>
            <a:ext cx="2160587" cy="792163"/>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Gill Sans MT" panose="020B0502020104020203" pitchFamily="34" charset="0"/>
              </a:rPr>
              <a:t>Temperature</a:t>
            </a:r>
          </a:p>
        </p:txBody>
      </p:sp>
      <p:sp>
        <p:nvSpPr>
          <p:cNvPr id="13322" name="Rectangle 12">
            <a:hlinkClick r:id="rId7" action="ppaction://hlinksldjump"/>
          </p:cNvPr>
          <p:cNvSpPr>
            <a:spLocks noChangeArrowheads="1"/>
          </p:cNvSpPr>
          <p:nvPr/>
        </p:nvSpPr>
        <p:spPr bwMode="auto">
          <a:xfrm>
            <a:off x="4805362" y="5001419"/>
            <a:ext cx="25923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en-US" dirty="0">
                <a:solidFill>
                  <a:schemeClr val="accent1">
                    <a:lumMod val="75000"/>
                  </a:schemeClr>
                </a:solidFill>
                <a:latin typeface="Gill Sans MT" panose="020B0502020104020203" pitchFamily="34" charset="0"/>
              </a:rPr>
              <a:t>⊠</a:t>
            </a:r>
            <a:r>
              <a:rPr lang="en-GB" altLang="en-US" dirty="0">
                <a:latin typeface="Gill Sans MT" panose="020B0502020104020203" pitchFamily="34" charset="0"/>
              </a:rPr>
              <a:t> </a:t>
            </a:r>
            <a:r>
              <a:rPr lang="en-GB" altLang="en-US" dirty="0">
                <a:latin typeface="Arial" panose="020B0604020202020204" pitchFamily="34" charset="0"/>
                <a:cs typeface="Arial" panose="020B0604020202020204" pitchFamily="34" charset="0"/>
              </a:rPr>
              <a:t>back to main menu</a:t>
            </a:r>
          </a:p>
        </p:txBody>
      </p:sp>
      <p:sp>
        <p:nvSpPr>
          <p:cNvPr id="13323" name="Rectangle 14"/>
          <p:cNvSpPr>
            <a:spLocks noChangeArrowheads="1"/>
          </p:cNvSpPr>
          <p:nvPr/>
        </p:nvSpPr>
        <p:spPr bwMode="auto">
          <a:xfrm>
            <a:off x="0" y="0"/>
            <a:ext cx="3059113" cy="6858000"/>
          </a:xfrm>
          <a:prstGeom prst="rect">
            <a:avLst/>
          </a:prstGeom>
          <a:solidFill>
            <a:schemeClr val="accent1"/>
          </a:solidFill>
          <a:ln>
            <a:noFill/>
          </a:ln>
          <a:effec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2800" b="1" i="1" dirty="0">
              <a:solidFill>
                <a:schemeClr val="bg1"/>
              </a:solidFill>
              <a:latin typeface="Gill Sans MT" panose="020B0502020104020203" pitchFamily="34" charset="0"/>
            </a:endParaRPr>
          </a:p>
        </p:txBody>
      </p:sp>
      <p:sp>
        <p:nvSpPr>
          <p:cNvPr id="13324" name="AutoShape 15">
            <a:hlinkClick r:id="rId8" action="ppaction://hlinksldjump"/>
          </p:cNvPr>
          <p:cNvSpPr>
            <a:spLocks noChangeArrowheads="1"/>
          </p:cNvSpPr>
          <p:nvPr/>
        </p:nvSpPr>
        <p:spPr bwMode="auto">
          <a:xfrm>
            <a:off x="395288" y="2024856"/>
            <a:ext cx="2160587" cy="792163"/>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Sea level</a:t>
            </a:r>
          </a:p>
        </p:txBody>
      </p:sp>
      <p:sp>
        <p:nvSpPr>
          <p:cNvPr id="13325" name="AutoShape 16">
            <a:hlinkClick r:id="rId9" action="ppaction://hlinksldjump"/>
          </p:cNvPr>
          <p:cNvSpPr>
            <a:spLocks noChangeArrowheads="1"/>
          </p:cNvSpPr>
          <p:nvPr/>
        </p:nvSpPr>
        <p:spPr bwMode="auto">
          <a:xfrm>
            <a:off x="395288" y="3068638"/>
            <a:ext cx="2160587" cy="792162"/>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Drought</a:t>
            </a:r>
          </a:p>
        </p:txBody>
      </p:sp>
      <p:sp>
        <p:nvSpPr>
          <p:cNvPr id="13326" name="AutoShape 17">
            <a:hlinkClick r:id="rId10" action="ppaction://hlinksldjump"/>
          </p:cNvPr>
          <p:cNvSpPr>
            <a:spLocks noChangeArrowheads="1"/>
          </p:cNvSpPr>
          <p:nvPr/>
        </p:nvSpPr>
        <p:spPr bwMode="auto">
          <a:xfrm>
            <a:off x="395288" y="5084763"/>
            <a:ext cx="2160587" cy="792162"/>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Flooding</a:t>
            </a:r>
          </a:p>
        </p:txBody>
      </p:sp>
      <p:sp>
        <p:nvSpPr>
          <p:cNvPr id="13327" name="AutoShape 18">
            <a:hlinkClick r:id="rId11" action="ppaction://hlinksldjump"/>
          </p:cNvPr>
          <p:cNvSpPr>
            <a:spLocks noChangeArrowheads="1"/>
          </p:cNvSpPr>
          <p:nvPr/>
        </p:nvSpPr>
        <p:spPr bwMode="auto">
          <a:xfrm>
            <a:off x="395288" y="4040981"/>
            <a:ext cx="2160587" cy="792163"/>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Storms</a:t>
            </a:r>
          </a:p>
        </p:txBody>
      </p:sp>
      <p:sp>
        <p:nvSpPr>
          <p:cNvPr id="13328" name="AutoShape 20">
            <a:hlinkClick r:id="rId12" action="ppaction://hlinksldjump"/>
          </p:cNvPr>
          <p:cNvSpPr>
            <a:spLocks noChangeArrowheads="1"/>
          </p:cNvSpPr>
          <p:nvPr/>
        </p:nvSpPr>
        <p:spPr bwMode="auto">
          <a:xfrm>
            <a:off x="395288" y="1052513"/>
            <a:ext cx="2160587" cy="792162"/>
          </a:xfrm>
          <a:prstGeom prst="roundRect">
            <a:avLst>
              <a:gd name="adj" fmla="val 16667"/>
            </a:avLst>
          </a:prstGeom>
          <a:solidFill>
            <a:schemeClr val="bg1"/>
          </a:solidFill>
          <a:ln w="381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dirty="0">
                <a:latin typeface="Arial" panose="020B0604020202020204" pitchFamily="34" charset="0"/>
                <a:cs typeface="Arial" panose="020B0604020202020204" pitchFamily="34" charset="0"/>
              </a:rPr>
              <a:t>Temperature</a:t>
            </a:r>
          </a:p>
        </p:txBody>
      </p:sp>
      <p:pic>
        <p:nvPicPr>
          <p:cNvPr id="13329" name="Picture 23" descr="ripped paper copy black"/>
          <p:cNvPicPr>
            <a:picLocks noChangeAspect="1" noChangeArrowheads="1"/>
          </p:cNvPicPr>
          <p:nvPr/>
        </p:nvPicPr>
        <p:blipFill>
          <a:blip r:embed="rId13" cstate="print">
            <a:clrChange>
              <a:clrFrom>
                <a:srgbClr val="000000"/>
              </a:clrFrom>
              <a:clrTo>
                <a:srgbClr val="000000">
                  <a:alpha val="0"/>
                </a:srgbClr>
              </a:clrTo>
            </a:clrChange>
            <a:extLst>
              <a:ext uri="{28A0092B-C50C-407E-A947-70E740481C1C}">
                <a14:useLocalDpi xmlns:a14="http://schemas.microsoft.com/office/drawing/2010/main" val="0"/>
              </a:ext>
            </a:extLst>
          </a:blip>
          <a:srcRect r="-12" b="111"/>
          <a:stretch>
            <a:fillRect/>
          </a:stretch>
        </p:blipFill>
        <p:spPr bwMode="auto">
          <a:xfrm>
            <a:off x="3059113" y="1125538"/>
            <a:ext cx="6084887" cy="29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Rectangle 24"/>
          <p:cNvSpPr>
            <a:spLocks noChangeArrowheads="1"/>
          </p:cNvSpPr>
          <p:nvPr/>
        </p:nvSpPr>
        <p:spPr bwMode="auto">
          <a:xfrm>
            <a:off x="3501232" y="1572459"/>
            <a:ext cx="523398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2200" dirty="0" smtClean="0">
                <a:latin typeface="Arial" panose="020B0604020202020204" pitchFamily="34" charset="0"/>
                <a:cs typeface="Arial" panose="020B0604020202020204" pitchFamily="34" charset="0"/>
              </a:rPr>
              <a:t>Trócaire </a:t>
            </a:r>
            <a:r>
              <a:rPr lang="en-GB" altLang="en-US" sz="2200" dirty="0">
                <a:latin typeface="Arial" panose="020B0604020202020204" pitchFamily="34" charset="0"/>
                <a:cs typeface="Arial" panose="020B0604020202020204" pitchFamily="34" charset="0"/>
              </a:rPr>
              <a:t>works with local organisations to support poor communities in over </a:t>
            </a:r>
            <a:r>
              <a:rPr lang="en-GB" altLang="en-US" sz="2200" dirty="0" smtClean="0">
                <a:latin typeface="Arial" panose="020B0604020202020204" pitchFamily="34" charset="0"/>
                <a:cs typeface="Arial" panose="020B0604020202020204" pitchFamily="34" charset="0"/>
              </a:rPr>
              <a:t>17 </a:t>
            </a:r>
            <a:r>
              <a:rPr lang="en-GB" altLang="en-US" sz="2200" dirty="0">
                <a:latin typeface="Arial" panose="020B0604020202020204" pitchFamily="34" charset="0"/>
                <a:cs typeface="Arial" panose="020B0604020202020204" pitchFamily="34" charset="0"/>
              </a:rPr>
              <a:t>countries worldwide. Some of them are already dealing with the effects of climate </a:t>
            </a:r>
            <a:r>
              <a:rPr lang="en-GB" altLang="en-US" sz="2200" dirty="0" smtClean="0">
                <a:latin typeface="Arial" panose="020B0604020202020204" pitchFamily="34" charset="0"/>
                <a:cs typeface="Arial" panose="020B0604020202020204" pitchFamily="34" charset="0"/>
              </a:rPr>
              <a:t>change. </a:t>
            </a:r>
            <a:endParaRPr lang="en-GB" altLang="en-US" sz="2200" dirty="0">
              <a:latin typeface="Arial" panose="020B0604020202020204" pitchFamily="34" charset="0"/>
              <a:cs typeface="Arial" panose="020B0604020202020204" pitchFamily="34" charset="0"/>
            </a:endParaRPr>
          </a:p>
        </p:txBody>
      </p:sp>
      <p:sp>
        <p:nvSpPr>
          <p:cNvPr id="2" name="TextBox 1"/>
          <p:cNvSpPr txBox="1"/>
          <p:nvPr/>
        </p:nvSpPr>
        <p:spPr>
          <a:xfrm>
            <a:off x="3562351" y="5822692"/>
            <a:ext cx="4865434" cy="369332"/>
          </a:xfrm>
          <a:prstGeom prst="rect">
            <a:avLst/>
          </a:prstGeom>
          <a:noFill/>
        </p:spPr>
        <p:txBody>
          <a:bodyPr wrap="none" rtlCol="0">
            <a:spAutoFit/>
          </a:bodyPr>
          <a:lstStyle/>
          <a:p>
            <a:r>
              <a:rPr lang="en-IE" dirty="0" smtClean="0"/>
              <a:t>Click </a:t>
            </a:r>
            <a:r>
              <a:rPr lang="en-IE" dirty="0" smtClean="0">
                <a:hlinkClick r:id="rId14" action="ppaction://hlinksldjump"/>
              </a:rPr>
              <a:t>here</a:t>
            </a:r>
            <a:r>
              <a:rPr lang="en-IE" dirty="0" smtClean="0"/>
              <a:t> once you have visited all five slides</a:t>
            </a:r>
            <a:endParaRPr lang="en-IE" dirty="0"/>
          </a:p>
        </p:txBody>
      </p:sp>
    </p:spTree>
    <p:extLst>
      <p:ext uri="{BB962C8B-B14F-4D97-AF65-F5344CB8AC3E}">
        <p14:creationId xmlns:p14="http://schemas.microsoft.com/office/powerpoint/2010/main" val="3100857885"/>
      </p:ext>
    </p:extLst>
  </p:cSld>
  <p:clrMapOvr>
    <a:masterClrMapping/>
  </p:clrMapOvr>
  <p:transition advClick="0">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342706">
  <a:themeElements>
    <a:clrScheme name="Trócaire">
      <a:dk1>
        <a:sysClr val="windowText" lastClr="000000"/>
      </a:dk1>
      <a:lt1>
        <a:sysClr val="window" lastClr="FFFFFF"/>
      </a:lt1>
      <a:dk2>
        <a:srgbClr val="A7A8AA"/>
      </a:dk2>
      <a:lt2>
        <a:srgbClr val="E4002B"/>
      </a:lt2>
      <a:accent1>
        <a:srgbClr val="0085CA"/>
      </a:accent1>
      <a:accent2>
        <a:srgbClr val="5C068C"/>
      </a:accent2>
      <a:accent3>
        <a:srgbClr val="009A44"/>
      </a:accent3>
      <a:accent4>
        <a:srgbClr val="FFB81C"/>
      </a:accent4>
      <a:accent5>
        <a:srgbClr val="EA7600"/>
      </a:accent5>
      <a:accent6>
        <a:srgbClr val="002169"/>
      </a:accent6>
      <a:hlink>
        <a:srgbClr val="002169"/>
      </a:hlink>
      <a:folHlink>
        <a:srgbClr val="002169"/>
      </a:folHlink>
    </a:clrScheme>
    <a:fontScheme name="Trócai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~1342706</Template>
  <TotalTime>1684</TotalTime>
  <Words>1504</Words>
  <Application>Microsoft Office PowerPoint</Application>
  <PresentationFormat>On-screen Show (4:3)</PresentationFormat>
  <Paragraphs>269</Paragraphs>
  <Slides>29</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 Unicode MS</vt:lpstr>
      <vt:lpstr>Arial</vt:lpstr>
      <vt:lpstr>Gill Sans MT</vt:lpstr>
      <vt:lpstr>Microsoft Sans Serif</vt:lpstr>
      <vt:lpstr>Symbol</vt:lpstr>
      <vt:lpstr>Times New Roman</vt:lpstr>
      <vt:lpstr>Tw Cen MT</vt:lpstr>
      <vt:lpstr>Tw Cen MT Condensed</vt:lpstr>
      <vt:lpstr>Wingdings 3</vt:lpstr>
      <vt:lpstr>~1342706</vt:lpstr>
      <vt:lpstr>Integral</vt:lpstr>
      <vt:lpstr>1_Integral</vt:lpstr>
      <vt:lpstr>2_Integral</vt:lpstr>
      <vt:lpstr>Climate Change and Climate Justice Does climate change impact everyone equally?</vt:lpstr>
      <vt:lpstr>Weather and climate – What is the weather? </vt:lpstr>
      <vt:lpstr>Weather and climate – What is the climate?</vt:lpstr>
      <vt:lpstr>Weather and climate</vt:lpstr>
      <vt:lpstr>The Carbon Cycle</vt:lpstr>
      <vt:lpstr>Recap on animation</vt:lpstr>
      <vt:lpstr>Recap on animation</vt:lpstr>
      <vt:lpstr>Changing Global Temperatures</vt:lpstr>
      <vt:lpstr>PowerPoint Presentation</vt:lpstr>
      <vt:lpstr>PowerPoint Presentation</vt:lpstr>
      <vt:lpstr>PowerPoint Presentation</vt:lpstr>
      <vt:lpstr>PowerPoint Presentation</vt:lpstr>
      <vt:lpstr>PowerPoint Presentation</vt:lpstr>
      <vt:lpstr>PowerPoint Presentation</vt:lpstr>
      <vt:lpstr>How might climate change affect Ireland?</vt:lpstr>
      <vt:lpstr>Ireland has seen more storms, droughts and floods than ever before. Has your local area been affected?</vt:lpstr>
      <vt:lpstr>Every country around our world is feeling the impacts of climate change. But some people are feeling it more than others.</vt:lpstr>
      <vt:lpstr>Every country around our world is feeling the impacts of climate change. But some people are feeling it more than others.</vt:lpstr>
      <vt:lpstr>Can you find Ireland, Pakistan, The Philippines and Ethiopia on the map?</vt:lpstr>
      <vt:lpstr>Meet Mahlet. She is 13 years old. Her community in northern Ethiopia will be the focus community for our 2015 Lent campaign.</vt:lpstr>
      <vt:lpstr>Mahlet lives in a rural community in the region of Tigray in northern Ethiopia. </vt:lpstr>
      <vt:lpstr>Mahlet lives with her mum and dad, sister, two brothers and nephew.</vt:lpstr>
      <vt:lpstr>Mahlet helps her parents to look after their animals and to grow vegetables. They grow maize, sorghum, potatoes and tomatoes. They eat these vegetables and they sell them at the market.</vt:lpstr>
      <vt:lpstr>When Ali (Mahlet’s father) was a young boy there was enough rainfall to feed the vegetables. Now, because of climate change, there is not always enough rain for the crops to grow. These farmers are ready to farm, but the land is too dry.</vt:lpstr>
      <vt:lpstr>Trócaire is working with ADCS (Adigrat Diocese Catholic Secretariat), and the local community, to build an irrigation system. It will pump water from a place far away. This will help Ali and Mahlet to grow their vegetables. </vt:lpstr>
      <vt:lpstr>What similarities and differences are there between your life and Mahlet’s life?</vt:lpstr>
      <vt:lpstr>Climate Injustice</vt:lpstr>
      <vt:lpstr>Thank You!</vt:lpstr>
      <vt:lpstr>PowerPoint Presentation</vt:lpstr>
    </vt:vector>
  </TitlesOfParts>
  <Company>Trocaire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Arial Bold – 42pt. White text. Keep titles to maximum 2-3 lines.</dc:title>
  <dc:creator>notoole</dc:creator>
  <cp:lastModifiedBy>Stephen Farley</cp:lastModifiedBy>
  <cp:revision>80</cp:revision>
  <dcterms:created xsi:type="dcterms:W3CDTF">2012-10-22T14:56:37Z</dcterms:created>
  <dcterms:modified xsi:type="dcterms:W3CDTF">2014-12-18T10:18:49Z</dcterms:modified>
</cp:coreProperties>
</file>