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62" r:id="rId4"/>
    <p:sldId id="278" r:id="rId5"/>
    <p:sldId id="276" r:id="rId6"/>
    <p:sldId id="272" r:id="rId7"/>
    <p:sldId id="271" r:id="rId8"/>
    <p:sldId id="261" r:id="rId9"/>
    <p:sldId id="277" r:id="rId10"/>
    <p:sldId id="279" r:id="rId11"/>
    <p:sldId id="274" r:id="rId12"/>
    <p:sldId id="273" r:id="rId13"/>
    <p:sldId id="25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54">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A8AA"/>
    <a:srgbClr val="B6ADA5"/>
    <a:srgbClr val="6D4F47"/>
    <a:srgbClr val="CED9E5"/>
    <a:srgbClr val="5CB8B2"/>
    <a:srgbClr val="AC9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4" autoAdjust="0"/>
    <p:restoredTop sz="94700" autoAdjust="0"/>
  </p:normalViewPr>
  <p:slideViewPr>
    <p:cSldViewPr snapToGrid="0">
      <p:cViewPr varScale="1">
        <p:scale>
          <a:sx n="103" d="100"/>
          <a:sy n="103" d="100"/>
        </p:scale>
        <p:origin x="102" y="234"/>
      </p:cViewPr>
      <p:guideLst>
        <p:guide orient="horz" pos="2354"/>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1146175" y="4343400"/>
            <a:ext cx="46101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Arial" pitchFamily="34" charset="0"/>
                <a:cs typeface="Arial" pitchFamily="34" charset="0"/>
              </a:defRPr>
            </a:lvl1pPr>
          </a:lstStyle>
          <a:p>
            <a:pPr>
              <a:defRPr/>
            </a:pPr>
            <a:fld id="{23B93BFD-8E00-4D76-8C36-1BA23DB207C4}" type="slidenum">
              <a:rPr lang="en-GB"/>
              <a:pPr>
                <a:defRPr/>
              </a:pPr>
              <a:t>‹#›</a:t>
            </a:fld>
            <a:endParaRPr lang="en-GB" dirty="0"/>
          </a:p>
        </p:txBody>
      </p:sp>
    </p:spTree>
    <p:extLst>
      <p:ext uri="{BB962C8B-B14F-4D97-AF65-F5344CB8AC3E}">
        <p14:creationId xmlns:p14="http://schemas.microsoft.com/office/powerpoint/2010/main" val="3975439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charset="0"/>
              <a:cs typeface="Arial" charset="0"/>
            </a:endParaRP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A5BC6-3CC9-4A3C-86CC-8F8EFE88A8E8}" type="slidenum">
              <a:rPr lang="en-GB">
                <a:latin typeface="Arial" charset="0"/>
                <a:cs typeface="Arial" charset="0"/>
              </a:rPr>
              <a:pPr fontAlgn="base">
                <a:spcBef>
                  <a:spcPct val="0"/>
                </a:spcBef>
                <a:spcAft>
                  <a:spcPct val="0"/>
                </a:spcAft>
              </a:pPr>
              <a:t>1</a:t>
            </a:fld>
            <a:endParaRPr lang="en-GB">
              <a:latin typeface="Arial" charset="0"/>
              <a:cs typeface="Arial" charset="0"/>
            </a:endParaRPr>
          </a:p>
        </p:txBody>
      </p:sp>
    </p:spTree>
    <p:extLst>
      <p:ext uri="{BB962C8B-B14F-4D97-AF65-F5344CB8AC3E}">
        <p14:creationId xmlns:p14="http://schemas.microsoft.com/office/powerpoint/2010/main" val="70792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charset="0"/>
              <a:cs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843EE-5B85-4D49-99F6-1A966B805C93}" type="slidenum">
              <a:rPr lang="en-GB">
                <a:latin typeface="Arial" charset="0"/>
                <a:cs typeface="Arial" charset="0"/>
              </a:rPr>
              <a:pPr fontAlgn="base">
                <a:spcBef>
                  <a:spcPct val="0"/>
                </a:spcBef>
                <a:spcAft>
                  <a:spcPct val="0"/>
                </a:spcAft>
              </a:pPr>
              <a:t>2</a:t>
            </a:fld>
            <a:endParaRPr lang="en-GB">
              <a:latin typeface="Arial" charset="0"/>
              <a:cs typeface="Arial" charset="0"/>
            </a:endParaRPr>
          </a:p>
        </p:txBody>
      </p:sp>
    </p:spTree>
    <p:extLst>
      <p:ext uri="{BB962C8B-B14F-4D97-AF65-F5344CB8AC3E}">
        <p14:creationId xmlns:p14="http://schemas.microsoft.com/office/powerpoint/2010/main" val="200639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charset="0"/>
              <a:cs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843EE-5B85-4D49-99F6-1A966B805C93}" type="slidenum">
              <a:rPr lang="en-GB">
                <a:latin typeface="Arial" charset="0"/>
                <a:cs typeface="Arial" charset="0"/>
              </a:rPr>
              <a:pPr fontAlgn="base">
                <a:spcBef>
                  <a:spcPct val="0"/>
                </a:spcBef>
                <a:spcAft>
                  <a:spcPct val="0"/>
                </a:spcAft>
              </a:pPr>
              <a:t>3</a:t>
            </a:fld>
            <a:endParaRPr lang="en-GB">
              <a:latin typeface="Arial" charset="0"/>
              <a:cs typeface="Arial" charset="0"/>
            </a:endParaRPr>
          </a:p>
        </p:txBody>
      </p:sp>
    </p:spTree>
    <p:extLst>
      <p:ext uri="{BB962C8B-B14F-4D97-AF65-F5344CB8AC3E}">
        <p14:creationId xmlns:p14="http://schemas.microsoft.com/office/powerpoint/2010/main" val="49548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charset="0"/>
              <a:cs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843EE-5B85-4D49-99F6-1A966B805C93}" type="slidenum">
              <a:rPr lang="en-GB">
                <a:latin typeface="Arial" charset="0"/>
                <a:cs typeface="Arial" charset="0"/>
              </a:rPr>
              <a:pPr fontAlgn="base">
                <a:spcBef>
                  <a:spcPct val="0"/>
                </a:spcBef>
                <a:spcAft>
                  <a:spcPct val="0"/>
                </a:spcAft>
              </a:pPr>
              <a:t>4</a:t>
            </a:fld>
            <a:endParaRPr lang="en-GB" dirty="0">
              <a:latin typeface="Arial" charset="0"/>
              <a:cs typeface="Arial" charset="0"/>
            </a:endParaRPr>
          </a:p>
        </p:txBody>
      </p:sp>
    </p:spTree>
    <p:extLst>
      <p:ext uri="{BB962C8B-B14F-4D97-AF65-F5344CB8AC3E}">
        <p14:creationId xmlns:p14="http://schemas.microsoft.com/office/powerpoint/2010/main" val="106586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charset="0"/>
              <a:cs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843EE-5B85-4D49-99F6-1A966B805C93}" type="slidenum">
              <a:rPr lang="en-GB">
                <a:latin typeface="Arial" charset="0"/>
                <a:cs typeface="Arial" charset="0"/>
              </a:rPr>
              <a:pPr fontAlgn="base">
                <a:spcBef>
                  <a:spcPct val="0"/>
                </a:spcBef>
                <a:spcAft>
                  <a:spcPct val="0"/>
                </a:spcAft>
              </a:pPr>
              <a:t>8</a:t>
            </a:fld>
            <a:endParaRPr lang="en-GB">
              <a:latin typeface="Arial" charset="0"/>
              <a:cs typeface="Arial" charset="0"/>
            </a:endParaRPr>
          </a:p>
        </p:txBody>
      </p:sp>
    </p:spTree>
    <p:extLst>
      <p:ext uri="{BB962C8B-B14F-4D97-AF65-F5344CB8AC3E}">
        <p14:creationId xmlns:p14="http://schemas.microsoft.com/office/powerpoint/2010/main" val="14056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charset="0"/>
              <a:cs typeface="Arial" charset="0"/>
            </a:endParaRP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7FF18F-D515-46EB-ACE2-6A792C74DBB5}" type="slidenum">
              <a:rPr lang="en-GB">
                <a:latin typeface="Arial" charset="0"/>
                <a:cs typeface="Arial" charset="0"/>
              </a:rPr>
              <a:pPr fontAlgn="base">
                <a:spcBef>
                  <a:spcPct val="0"/>
                </a:spcBef>
                <a:spcAft>
                  <a:spcPct val="0"/>
                </a:spcAft>
              </a:pPr>
              <a:t>13</a:t>
            </a:fld>
            <a:endParaRPr lang="en-GB">
              <a:latin typeface="Arial" charset="0"/>
              <a:cs typeface="Arial" charset="0"/>
            </a:endParaRPr>
          </a:p>
        </p:txBody>
      </p:sp>
    </p:spTree>
    <p:extLst>
      <p:ext uri="{BB962C8B-B14F-4D97-AF65-F5344CB8AC3E}">
        <p14:creationId xmlns:p14="http://schemas.microsoft.com/office/powerpoint/2010/main" val="1570544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3" name="Picture 7" descr="Logo.png"/>
          <p:cNvPicPr>
            <a:picLocks noChangeAspect="1"/>
          </p:cNvPicPr>
          <p:nvPr userDrawn="1"/>
        </p:nvPicPr>
        <p:blipFill>
          <a:blip r:embed="rId2" cstate="print"/>
          <a:srcRect/>
          <a:stretch>
            <a:fillRect/>
          </a:stretch>
        </p:blipFill>
        <p:spPr bwMode="auto">
          <a:xfrm>
            <a:off x="4718050" y="725488"/>
            <a:ext cx="3889375" cy="762000"/>
          </a:xfrm>
          <a:prstGeom prst="rect">
            <a:avLst/>
          </a:prstGeom>
          <a:noFill/>
          <a:ln w="9525">
            <a:noFill/>
            <a:miter lim="800000"/>
            <a:headEnd/>
            <a:tailEnd/>
          </a:ln>
        </p:spPr>
      </p:pic>
      <p:pic>
        <p:nvPicPr>
          <p:cNvPr id="4" name="Picture 8" descr="Footer1.png"/>
          <p:cNvPicPr>
            <a:picLocks noChangeAspect="1"/>
          </p:cNvPicPr>
          <p:nvPr userDrawn="1"/>
        </p:nvPicPr>
        <p:blipFill>
          <a:blip r:embed="rId3" cstate="print"/>
          <a:srcRect/>
          <a:stretch>
            <a:fillRect/>
          </a:stretch>
        </p:blipFill>
        <p:spPr bwMode="auto">
          <a:xfrm>
            <a:off x="6565900" y="5738813"/>
            <a:ext cx="2041525" cy="649287"/>
          </a:xfrm>
          <a:prstGeom prst="rect">
            <a:avLst/>
          </a:prstGeom>
          <a:noFill/>
          <a:ln w="9525">
            <a:noFill/>
            <a:miter lim="800000"/>
            <a:headEnd/>
            <a:tailEnd/>
          </a:ln>
        </p:spPr>
      </p:pic>
      <p:cxnSp>
        <p:nvCxnSpPr>
          <p:cNvPr id="5" name="Straight Connector 4"/>
          <p:cNvCxnSpPr/>
          <p:nvPr userDrawn="1"/>
        </p:nvCxnSpPr>
        <p:spPr>
          <a:xfrm>
            <a:off x="544513" y="2178050"/>
            <a:ext cx="806291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44513" y="5313363"/>
            <a:ext cx="8062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44513" y="6127750"/>
            <a:ext cx="1435100" cy="230188"/>
          </a:xfrm>
          <a:prstGeom prst="rect">
            <a:avLst/>
          </a:prstGeom>
          <a:noFill/>
        </p:spPr>
        <p:txBody>
          <a:bodyPr wrap="none" lIns="0" tIns="0" rIns="0" bIns="0"/>
          <a:lstStyle/>
          <a:p>
            <a:pPr fontAlgn="auto">
              <a:spcBef>
                <a:spcPts val="0"/>
              </a:spcBef>
              <a:spcAft>
                <a:spcPts val="0"/>
              </a:spcAft>
              <a:defRPr/>
            </a:pPr>
            <a:r>
              <a:rPr lang="en-GB" sz="1500" dirty="0">
                <a:solidFill>
                  <a:schemeClr val="bg1"/>
                </a:solidFill>
                <a:latin typeface="+mn-lt"/>
                <a:cs typeface="+mn-cs"/>
              </a:rPr>
              <a:t>www.trocaire.org</a:t>
            </a:r>
          </a:p>
        </p:txBody>
      </p:sp>
      <p:sp useBgFill="1">
        <p:nvSpPr>
          <p:cNvPr id="2" name="Title 1"/>
          <p:cNvSpPr>
            <a:spLocks noGrp="1"/>
          </p:cNvSpPr>
          <p:nvPr>
            <p:ph type="ctrTitle"/>
          </p:nvPr>
        </p:nvSpPr>
        <p:spPr>
          <a:xfrm>
            <a:off x="544513" y="2754312"/>
            <a:ext cx="7670573" cy="1470025"/>
          </a:xfrm>
        </p:spPr>
        <p:txBody>
          <a:bodyPr/>
          <a:lstStyle>
            <a:lvl1pPr>
              <a:lnSpc>
                <a:spcPts val="4500"/>
              </a:lnSpc>
              <a:defRPr sz="42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1"/>
        </a:solidFill>
        <a:effectLst/>
      </p:bgPr>
    </p:bg>
    <p:spTree>
      <p:nvGrpSpPr>
        <p:cNvPr id="1" name=""/>
        <p:cNvGrpSpPr/>
        <p:nvPr/>
      </p:nvGrpSpPr>
      <p:grpSpPr>
        <a:xfrm>
          <a:off x="0" y="0"/>
          <a:ext cx="0" cy="0"/>
          <a:chOff x="0" y="0"/>
          <a:chExt cx="0" cy="0"/>
        </a:xfrm>
      </p:grpSpPr>
      <p:pic>
        <p:nvPicPr>
          <p:cNvPr id="2" name="Picture 7" descr="Logo.png"/>
          <p:cNvPicPr>
            <a:picLocks noChangeAspect="1"/>
          </p:cNvPicPr>
          <p:nvPr userDrawn="1"/>
        </p:nvPicPr>
        <p:blipFill>
          <a:blip r:embed="rId2" cstate="print"/>
          <a:srcRect/>
          <a:stretch>
            <a:fillRect/>
          </a:stretch>
        </p:blipFill>
        <p:spPr bwMode="auto">
          <a:xfrm>
            <a:off x="4718050" y="725488"/>
            <a:ext cx="3889375" cy="762000"/>
          </a:xfrm>
          <a:prstGeom prst="rect">
            <a:avLst/>
          </a:prstGeom>
          <a:noFill/>
          <a:ln w="9525">
            <a:noFill/>
            <a:miter lim="800000"/>
            <a:headEnd/>
            <a:tailEnd/>
          </a:ln>
        </p:spPr>
      </p:pic>
      <p:pic>
        <p:nvPicPr>
          <p:cNvPr id="3" name="Picture 8" descr="Footer1.png"/>
          <p:cNvPicPr>
            <a:picLocks noChangeAspect="1"/>
          </p:cNvPicPr>
          <p:nvPr userDrawn="1"/>
        </p:nvPicPr>
        <p:blipFill>
          <a:blip r:embed="rId3" cstate="print"/>
          <a:srcRect/>
          <a:stretch>
            <a:fillRect/>
          </a:stretch>
        </p:blipFill>
        <p:spPr bwMode="auto">
          <a:xfrm>
            <a:off x="544513" y="4300538"/>
            <a:ext cx="2879725" cy="915987"/>
          </a:xfrm>
          <a:prstGeom prst="rect">
            <a:avLst/>
          </a:prstGeom>
          <a:noFill/>
          <a:ln w="9525">
            <a:noFill/>
            <a:miter lim="800000"/>
            <a:headEnd/>
            <a:tailEnd/>
          </a:ln>
        </p:spPr>
      </p:pic>
      <p:cxnSp>
        <p:nvCxnSpPr>
          <p:cNvPr id="4" name="Straight Connector 3"/>
          <p:cNvCxnSpPr/>
          <p:nvPr userDrawn="1"/>
        </p:nvCxnSpPr>
        <p:spPr>
          <a:xfrm>
            <a:off x="544513" y="2178050"/>
            <a:ext cx="806291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44513" y="6221413"/>
            <a:ext cx="8062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44513" y="6396038"/>
            <a:ext cx="1435100" cy="230187"/>
          </a:xfrm>
          <a:prstGeom prst="rect">
            <a:avLst/>
          </a:prstGeom>
          <a:noFill/>
        </p:spPr>
        <p:txBody>
          <a:bodyPr wrap="none" lIns="0" tIns="0" rIns="0" bIns="0"/>
          <a:lstStyle/>
          <a:p>
            <a:pPr fontAlgn="auto">
              <a:spcBef>
                <a:spcPts val="0"/>
              </a:spcBef>
              <a:spcAft>
                <a:spcPts val="0"/>
              </a:spcAft>
              <a:defRPr/>
            </a:pPr>
            <a:r>
              <a:rPr lang="en-GB" sz="1500" dirty="0">
                <a:solidFill>
                  <a:schemeClr val="bg1"/>
                </a:solidFill>
                <a:latin typeface="+mn-lt"/>
                <a:cs typeface="+mn-cs"/>
              </a:rPr>
              <a:t>www.trocaire.org</a:t>
            </a:r>
          </a:p>
        </p:txBody>
      </p:sp>
      <p:sp>
        <p:nvSpPr>
          <p:cNvPr id="7" name="TextBox 6"/>
          <p:cNvSpPr txBox="1"/>
          <p:nvPr userDrawn="1"/>
        </p:nvSpPr>
        <p:spPr>
          <a:xfrm>
            <a:off x="544513" y="5235575"/>
            <a:ext cx="3917950" cy="679450"/>
          </a:xfrm>
          <a:prstGeom prst="rect">
            <a:avLst/>
          </a:prstGeom>
          <a:noFill/>
        </p:spPr>
        <p:txBody>
          <a:bodyPr wrap="none" lIns="0" tIns="0" rIns="0" bIns="0" anchor="b"/>
          <a:lstStyle/>
          <a:p>
            <a:pPr fontAlgn="auto">
              <a:spcBef>
                <a:spcPts val="0"/>
              </a:spcBef>
              <a:spcAft>
                <a:spcPts val="0"/>
              </a:spcAft>
              <a:defRPr/>
            </a:pPr>
            <a:r>
              <a:rPr lang="en-GB" dirty="0">
                <a:solidFill>
                  <a:schemeClr val="bg1"/>
                </a:solidFill>
                <a:latin typeface="+mn-lt"/>
                <a:cs typeface="+mn-cs"/>
              </a:rPr>
              <a:t>Trócaire is the official overseas development</a:t>
            </a:r>
          </a:p>
          <a:p>
            <a:pPr fontAlgn="auto">
              <a:spcBef>
                <a:spcPts val="0"/>
              </a:spcBef>
              <a:spcAft>
                <a:spcPts val="0"/>
              </a:spcAft>
              <a:defRPr/>
            </a:pPr>
            <a:r>
              <a:rPr lang="en-GB" dirty="0">
                <a:solidFill>
                  <a:schemeClr val="bg1"/>
                </a:solidFill>
                <a:latin typeface="+mn-lt"/>
                <a:cs typeface="+mn-cs"/>
              </a:rPr>
              <a:t>agency of the Catholic Church in Ireland</a:t>
            </a:r>
            <a:r>
              <a:rPr lang="en-GB" sz="1500" dirty="0">
                <a:solidFill>
                  <a:schemeClr val="bg1"/>
                </a:solidFill>
                <a:latin typeface="+mn-lt"/>
                <a:cs typeface="+mn-cs"/>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4513" y="383493"/>
            <a:ext cx="8062912" cy="806678"/>
          </a:xfrm>
        </p:spPr>
        <p:txBody>
          <a:bodyPr anchor="ctr"/>
          <a:lstStyle/>
          <a:p>
            <a:r>
              <a:rPr lang="en-US" smtClean="0"/>
              <a:t>Click to edit Master title style</a:t>
            </a:r>
            <a:endParaRPr lang="en-GB" dirty="0"/>
          </a:p>
        </p:txBody>
      </p:sp>
      <p:sp>
        <p:nvSpPr>
          <p:cNvPr id="3" name="Content Placeholder 2"/>
          <p:cNvSpPr>
            <a:spLocks noGrp="1"/>
          </p:cNvSpPr>
          <p:nvPr>
            <p:ph idx="1"/>
          </p:nvPr>
        </p:nvSpPr>
        <p:spPr/>
        <p:txBody>
          <a:bodyPr/>
          <a:lstStyle>
            <a:lvl3pPr>
              <a:spcBef>
                <a:spcPts val="800"/>
              </a:spcBef>
              <a:defRPr/>
            </a:lvl3pPr>
            <a:lvl4pPr marL="841375" indent="-188913">
              <a:spcBef>
                <a:spcPts val="8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Block">
    <p:spTree>
      <p:nvGrpSpPr>
        <p:cNvPr id="1" name=""/>
        <p:cNvGrpSpPr/>
        <p:nvPr/>
      </p:nvGrpSpPr>
      <p:grpSpPr>
        <a:xfrm>
          <a:off x="0" y="0"/>
          <a:ext cx="0" cy="0"/>
          <a:chOff x="0" y="0"/>
          <a:chExt cx="0" cy="0"/>
        </a:xfrm>
      </p:grpSpPr>
      <p:sp>
        <p:nvSpPr>
          <p:cNvPr id="4" name="Round Single Corner Rectangle 3"/>
          <p:cNvSpPr/>
          <p:nvPr userDrawn="1"/>
        </p:nvSpPr>
        <p:spPr>
          <a:xfrm flipV="1">
            <a:off x="225425" y="225425"/>
            <a:ext cx="8709025" cy="1366838"/>
          </a:xfrm>
          <a:prstGeom prst="round1Rect">
            <a:avLst>
              <a:gd name="adj" fmla="val 24094"/>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5" name="Picture 8" descr="Footer3.png"/>
          <p:cNvPicPr>
            <a:picLocks noChangeAspect="1"/>
          </p:cNvPicPr>
          <p:nvPr userDrawn="1"/>
        </p:nvPicPr>
        <p:blipFill>
          <a:blip r:embed="rId2" cstate="print"/>
          <a:srcRect/>
          <a:stretch>
            <a:fillRect/>
          </a:stretch>
        </p:blipFill>
        <p:spPr bwMode="auto">
          <a:xfrm>
            <a:off x="544513" y="6386513"/>
            <a:ext cx="1719262" cy="142875"/>
          </a:xfrm>
          <a:prstGeom prst="rect">
            <a:avLst/>
          </a:prstGeom>
          <a:noFill/>
          <a:ln w="9525">
            <a:noFill/>
            <a:miter lim="800000"/>
            <a:headEnd/>
            <a:tailEnd/>
          </a:ln>
        </p:spPr>
      </p:pic>
      <p:pic>
        <p:nvPicPr>
          <p:cNvPr id="6" name="Picture 9" descr="Footer 2.png"/>
          <p:cNvPicPr>
            <a:picLocks noChangeAspect="1"/>
          </p:cNvPicPr>
          <p:nvPr userDrawn="1"/>
        </p:nvPicPr>
        <p:blipFill>
          <a:blip r:embed="rId3" cstate="print"/>
          <a:srcRect/>
          <a:stretch>
            <a:fillRect/>
          </a:stretch>
        </p:blipFill>
        <p:spPr bwMode="auto">
          <a:xfrm>
            <a:off x="7504113" y="6313488"/>
            <a:ext cx="1103312" cy="215900"/>
          </a:xfrm>
          <a:prstGeom prst="rect">
            <a:avLst/>
          </a:prstGeom>
          <a:noFill/>
          <a:ln w="9525">
            <a:noFill/>
            <a:miter lim="800000"/>
            <a:headEnd/>
            <a:tailEnd/>
          </a:ln>
        </p:spPr>
      </p:pic>
      <p:cxnSp>
        <p:nvCxnSpPr>
          <p:cNvPr id="7" name="Straight Connector 6"/>
          <p:cNvCxnSpPr/>
          <p:nvPr userDrawn="1"/>
        </p:nvCxnSpPr>
        <p:spPr>
          <a:xfrm>
            <a:off x="544513" y="6194425"/>
            <a:ext cx="80629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4513" y="492345"/>
            <a:ext cx="8062912" cy="1053426"/>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3pPr>
              <a:spcBef>
                <a:spcPts val="800"/>
              </a:spcBef>
              <a:defRPr/>
            </a:lvl3pPr>
            <a:lvl4pPr>
              <a:spcBef>
                <a:spcPts val="8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Footer3.png"/>
          <p:cNvPicPr>
            <a:picLocks noChangeAspect="1"/>
          </p:cNvPicPr>
          <p:nvPr userDrawn="1"/>
        </p:nvPicPr>
        <p:blipFill>
          <a:blip r:embed="rId2" cstate="print"/>
          <a:srcRect/>
          <a:stretch>
            <a:fillRect/>
          </a:stretch>
        </p:blipFill>
        <p:spPr bwMode="auto">
          <a:xfrm>
            <a:off x="544513" y="6386513"/>
            <a:ext cx="1719262" cy="142875"/>
          </a:xfrm>
          <a:prstGeom prst="rect">
            <a:avLst/>
          </a:prstGeom>
          <a:noFill/>
          <a:ln w="9525">
            <a:noFill/>
            <a:miter lim="800000"/>
            <a:headEnd/>
            <a:tailEnd/>
          </a:ln>
        </p:spPr>
      </p:pic>
      <p:pic>
        <p:nvPicPr>
          <p:cNvPr id="3" name="Picture 8" descr="Footer 2.png"/>
          <p:cNvPicPr>
            <a:picLocks noChangeAspect="1"/>
          </p:cNvPicPr>
          <p:nvPr userDrawn="1"/>
        </p:nvPicPr>
        <p:blipFill>
          <a:blip r:embed="rId3" cstate="print"/>
          <a:srcRect/>
          <a:stretch>
            <a:fillRect/>
          </a:stretch>
        </p:blipFill>
        <p:spPr bwMode="auto">
          <a:xfrm>
            <a:off x="7504113" y="6313488"/>
            <a:ext cx="1103312" cy="215900"/>
          </a:xfrm>
          <a:prstGeom prst="rect">
            <a:avLst/>
          </a:prstGeom>
          <a:noFill/>
          <a:ln w="9525">
            <a:noFill/>
            <a:miter lim="800000"/>
            <a:headEnd/>
            <a:tailEnd/>
          </a:ln>
        </p:spPr>
      </p:pic>
      <p:cxnSp>
        <p:nvCxnSpPr>
          <p:cNvPr id="4" name="Straight Connector 3"/>
          <p:cNvCxnSpPr/>
          <p:nvPr userDrawn="1"/>
        </p:nvCxnSpPr>
        <p:spPr>
          <a:xfrm>
            <a:off x="544513" y="6194425"/>
            <a:ext cx="80629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4513" y="485775"/>
            <a:ext cx="8062912" cy="725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544513" y="1871663"/>
            <a:ext cx="8062912" cy="3724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endParaRPr lang="en-GB" smtClean="0"/>
          </a:p>
        </p:txBody>
      </p:sp>
      <p:cxnSp>
        <p:nvCxnSpPr>
          <p:cNvPr id="16" name="Straight Connector 15"/>
          <p:cNvCxnSpPr/>
          <p:nvPr/>
        </p:nvCxnSpPr>
        <p:spPr>
          <a:xfrm>
            <a:off x="544513" y="1292225"/>
            <a:ext cx="806291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9" name="Picture 14" descr="Footer3.png"/>
          <p:cNvPicPr>
            <a:picLocks noChangeAspect="1"/>
          </p:cNvPicPr>
          <p:nvPr/>
        </p:nvPicPr>
        <p:blipFill>
          <a:blip r:embed="rId8" cstate="print"/>
          <a:srcRect/>
          <a:stretch>
            <a:fillRect/>
          </a:stretch>
        </p:blipFill>
        <p:spPr bwMode="auto">
          <a:xfrm>
            <a:off x="544513" y="6386513"/>
            <a:ext cx="1719262" cy="142875"/>
          </a:xfrm>
          <a:prstGeom prst="rect">
            <a:avLst/>
          </a:prstGeom>
          <a:noFill/>
          <a:ln w="9525">
            <a:noFill/>
            <a:miter lim="800000"/>
            <a:headEnd/>
            <a:tailEnd/>
          </a:ln>
        </p:spPr>
      </p:pic>
      <p:pic>
        <p:nvPicPr>
          <p:cNvPr id="1030" name="Picture 16" descr="Footer 2.png"/>
          <p:cNvPicPr>
            <a:picLocks noChangeAspect="1"/>
          </p:cNvPicPr>
          <p:nvPr/>
        </p:nvPicPr>
        <p:blipFill>
          <a:blip r:embed="rId9" cstate="print"/>
          <a:srcRect/>
          <a:stretch>
            <a:fillRect/>
          </a:stretch>
        </p:blipFill>
        <p:spPr bwMode="auto">
          <a:xfrm>
            <a:off x="7504113" y="6313488"/>
            <a:ext cx="1103312" cy="215900"/>
          </a:xfrm>
          <a:prstGeom prst="rect">
            <a:avLst/>
          </a:prstGeom>
          <a:noFill/>
          <a:ln w="9525">
            <a:noFill/>
            <a:miter lim="800000"/>
            <a:headEnd/>
            <a:tailEnd/>
          </a:ln>
        </p:spPr>
      </p:pic>
      <p:cxnSp>
        <p:nvCxnSpPr>
          <p:cNvPr id="20" name="Straight Connector 19"/>
          <p:cNvCxnSpPr/>
          <p:nvPr/>
        </p:nvCxnSpPr>
        <p:spPr>
          <a:xfrm>
            <a:off x="544513" y="6194425"/>
            <a:ext cx="80629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 id="2147483669" r:id="rId2"/>
    <p:sldLayoutId id="2147483666" r:id="rId3"/>
    <p:sldLayoutId id="2147483670" r:id="rId4"/>
    <p:sldLayoutId id="2147483667" r:id="rId5"/>
    <p:sldLayoutId id="2147483671" r:id="rId6"/>
  </p:sldLayoutIdLst>
  <p:txStyles>
    <p:titleStyle>
      <a:lvl1pPr algn="l" rtl="0" fontAlgn="base">
        <a:lnSpc>
          <a:spcPts val="3400"/>
        </a:lnSpc>
        <a:spcBef>
          <a:spcPct val="0"/>
        </a:spcBef>
        <a:spcAft>
          <a:spcPct val="0"/>
        </a:spcAft>
        <a:defRPr sz="3200" b="1" kern="1200">
          <a:solidFill>
            <a:schemeClr val="accent1"/>
          </a:solidFill>
          <a:latin typeface="+mj-lt"/>
          <a:ea typeface="+mj-ea"/>
          <a:cs typeface="+mj-cs"/>
        </a:defRPr>
      </a:lvl1pPr>
      <a:lvl2pPr algn="l" rtl="0" fontAlgn="base">
        <a:lnSpc>
          <a:spcPts val="3400"/>
        </a:lnSpc>
        <a:spcBef>
          <a:spcPct val="0"/>
        </a:spcBef>
        <a:spcAft>
          <a:spcPct val="0"/>
        </a:spcAft>
        <a:defRPr sz="3200" b="1">
          <a:solidFill>
            <a:schemeClr val="accent1"/>
          </a:solidFill>
          <a:latin typeface="Arial" charset="0"/>
        </a:defRPr>
      </a:lvl2pPr>
      <a:lvl3pPr algn="l" rtl="0" fontAlgn="base">
        <a:lnSpc>
          <a:spcPts val="3400"/>
        </a:lnSpc>
        <a:spcBef>
          <a:spcPct val="0"/>
        </a:spcBef>
        <a:spcAft>
          <a:spcPct val="0"/>
        </a:spcAft>
        <a:defRPr sz="3200" b="1">
          <a:solidFill>
            <a:schemeClr val="accent1"/>
          </a:solidFill>
          <a:latin typeface="Arial" charset="0"/>
        </a:defRPr>
      </a:lvl3pPr>
      <a:lvl4pPr algn="l" rtl="0" fontAlgn="base">
        <a:lnSpc>
          <a:spcPts val="3400"/>
        </a:lnSpc>
        <a:spcBef>
          <a:spcPct val="0"/>
        </a:spcBef>
        <a:spcAft>
          <a:spcPct val="0"/>
        </a:spcAft>
        <a:defRPr sz="3200" b="1">
          <a:solidFill>
            <a:schemeClr val="accent1"/>
          </a:solidFill>
          <a:latin typeface="Arial" charset="0"/>
        </a:defRPr>
      </a:lvl4pPr>
      <a:lvl5pPr algn="l" rtl="0" fontAlgn="base">
        <a:lnSpc>
          <a:spcPts val="3400"/>
        </a:lnSpc>
        <a:spcBef>
          <a:spcPct val="0"/>
        </a:spcBef>
        <a:spcAft>
          <a:spcPct val="0"/>
        </a:spcAft>
        <a:defRPr sz="3200" b="1">
          <a:solidFill>
            <a:schemeClr val="accent1"/>
          </a:solidFill>
          <a:latin typeface="Arial" charset="0"/>
        </a:defRPr>
      </a:lvl5pPr>
      <a:lvl6pPr marL="457200" algn="l" rtl="0" fontAlgn="base">
        <a:lnSpc>
          <a:spcPts val="3400"/>
        </a:lnSpc>
        <a:spcBef>
          <a:spcPct val="0"/>
        </a:spcBef>
        <a:spcAft>
          <a:spcPct val="0"/>
        </a:spcAft>
        <a:defRPr sz="3200" b="1">
          <a:solidFill>
            <a:schemeClr val="accent1"/>
          </a:solidFill>
          <a:latin typeface="Arial" charset="0"/>
        </a:defRPr>
      </a:lvl6pPr>
      <a:lvl7pPr marL="914400" algn="l" rtl="0" fontAlgn="base">
        <a:lnSpc>
          <a:spcPts val="3400"/>
        </a:lnSpc>
        <a:spcBef>
          <a:spcPct val="0"/>
        </a:spcBef>
        <a:spcAft>
          <a:spcPct val="0"/>
        </a:spcAft>
        <a:defRPr sz="3200" b="1">
          <a:solidFill>
            <a:schemeClr val="accent1"/>
          </a:solidFill>
          <a:latin typeface="Arial" charset="0"/>
        </a:defRPr>
      </a:lvl7pPr>
      <a:lvl8pPr marL="1371600" algn="l" rtl="0" fontAlgn="base">
        <a:lnSpc>
          <a:spcPts val="3400"/>
        </a:lnSpc>
        <a:spcBef>
          <a:spcPct val="0"/>
        </a:spcBef>
        <a:spcAft>
          <a:spcPct val="0"/>
        </a:spcAft>
        <a:defRPr sz="3200" b="1">
          <a:solidFill>
            <a:schemeClr val="accent1"/>
          </a:solidFill>
          <a:latin typeface="Arial" charset="0"/>
        </a:defRPr>
      </a:lvl8pPr>
      <a:lvl9pPr marL="1828800" algn="l" rtl="0" fontAlgn="base">
        <a:lnSpc>
          <a:spcPts val="3400"/>
        </a:lnSpc>
        <a:spcBef>
          <a:spcPct val="0"/>
        </a:spcBef>
        <a:spcAft>
          <a:spcPct val="0"/>
        </a:spcAft>
        <a:defRPr sz="3200" b="1">
          <a:solidFill>
            <a:schemeClr val="accent1"/>
          </a:solidFill>
          <a:latin typeface="Arial" charset="0"/>
        </a:defRPr>
      </a:lvl9pPr>
    </p:titleStyle>
    <p:bodyStyle>
      <a:lvl1pPr algn="l" rtl="0" fontAlgn="base">
        <a:spcBef>
          <a:spcPts val="1200"/>
        </a:spcBef>
        <a:spcAft>
          <a:spcPct val="0"/>
        </a:spcAft>
        <a:buFont typeface="Arial" charset="0"/>
        <a:defRPr sz="2400" kern="1200">
          <a:solidFill>
            <a:schemeClr val="tx1"/>
          </a:solidFill>
          <a:latin typeface="+mn-lt"/>
          <a:ea typeface="+mn-ea"/>
          <a:cs typeface="+mn-cs"/>
        </a:defRPr>
      </a:lvl1pPr>
      <a:lvl2pPr marL="268288" indent="-268288" algn="l" rtl="0" fontAlgn="base">
        <a:spcBef>
          <a:spcPts val="1800"/>
        </a:spcBef>
        <a:spcAft>
          <a:spcPct val="0"/>
        </a:spcAft>
        <a:buClr>
          <a:schemeClr val="accent1"/>
        </a:buClr>
        <a:buFont typeface="Arial" charset="0"/>
        <a:buChar char="•"/>
        <a:defRPr sz="2400" kern="1200">
          <a:solidFill>
            <a:schemeClr val="tx1"/>
          </a:solidFill>
          <a:latin typeface="+mn-lt"/>
          <a:ea typeface="+mn-ea"/>
          <a:cs typeface="+mn-cs"/>
        </a:defRPr>
      </a:lvl2pPr>
      <a:lvl3pPr marL="601663" indent="-274638" algn="l" rtl="0" fontAlgn="base">
        <a:spcBef>
          <a:spcPts val="800"/>
        </a:spcBef>
        <a:spcAft>
          <a:spcPct val="0"/>
        </a:spcAft>
        <a:buClr>
          <a:schemeClr val="accent1"/>
        </a:buClr>
        <a:buFont typeface="Symbol" pitchFamily="18" charset="2"/>
        <a:buChar char="-"/>
        <a:defRPr sz="2200" kern="1200">
          <a:solidFill>
            <a:schemeClr val="tx1"/>
          </a:solidFill>
          <a:latin typeface="+mn-lt"/>
          <a:ea typeface="+mn-ea"/>
          <a:cs typeface="+mn-cs"/>
        </a:defRPr>
      </a:lvl3pPr>
      <a:lvl4pPr marL="863600" indent="-203200" algn="l" rtl="0" fontAlgn="base">
        <a:spcBef>
          <a:spcPts val="800"/>
        </a:spcBef>
        <a:spcAft>
          <a:spcPct val="0"/>
        </a:spcAft>
        <a:buClr>
          <a:schemeClr val="accent1"/>
        </a:buClr>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544513" y="2754313"/>
            <a:ext cx="7670800" cy="1470025"/>
          </a:xfrm>
        </p:spPr>
        <p:txBody>
          <a:bodyPr/>
          <a:lstStyle/>
          <a:p>
            <a:pPr algn="ctr"/>
            <a:r>
              <a:rPr lang="en-GB" altLang="en-US" sz="4800" dirty="0"/>
              <a:t>Ethiopia </a:t>
            </a:r>
            <a:br>
              <a:rPr lang="en-GB" altLang="en-US" sz="4800" dirty="0"/>
            </a:br>
            <a:r>
              <a:rPr lang="en-GB" altLang="en-US" sz="4800" dirty="0"/>
              <a:t> ‘</a:t>
            </a:r>
            <a:r>
              <a:rPr lang="en-GB" altLang="en-US" sz="4800" dirty="0" err="1"/>
              <a:t>Mahlet’s</a:t>
            </a:r>
            <a:r>
              <a:rPr lang="en-GB" altLang="en-US" sz="4800" dirty="0"/>
              <a:t> Homeland’</a:t>
            </a:r>
            <a:endParaRPr lang="en-GB" sz="4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63" y="253807"/>
            <a:ext cx="8062912" cy="1053426"/>
          </a:xfrm>
        </p:spPr>
        <p:txBody>
          <a:bodyPr/>
          <a:lstStyle/>
          <a:p>
            <a:r>
              <a:rPr lang="en-IE" sz="1600" dirty="0" smtClean="0"/>
              <a:t>When Ali (Mahlet’s father) was a young boy there was enough rainfall to feed the vegetables. Now, because of climate change, there is not always enough rain for the crops to grow. These farmers are ready to farm, but the land </a:t>
            </a:r>
            <a:r>
              <a:rPr lang="en-IE" sz="1600" dirty="0"/>
              <a:t>i</a:t>
            </a:r>
            <a:r>
              <a:rPr lang="en-IE" sz="1600" dirty="0" smtClean="0"/>
              <a:t>s too dry.</a:t>
            </a:r>
            <a:endParaRPr lang="en-IE" sz="1600" dirty="0"/>
          </a:p>
        </p:txBody>
      </p:sp>
      <p:pic>
        <p:nvPicPr>
          <p:cNvPr id="6" name="Content Placeholder 5" descr="ali-irrigation.jpg"/>
          <p:cNvPicPr>
            <a:picLocks noGrp="1" noChangeAspect="1"/>
          </p:cNvPicPr>
          <p:nvPr>
            <p:ph idx="1"/>
          </p:nvPr>
        </p:nvPicPr>
        <p:blipFill>
          <a:blip r:embed="rId2" cstate="print"/>
          <a:stretch>
            <a:fillRect/>
          </a:stretch>
        </p:blipFill>
        <p:spPr>
          <a:xfrm>
            <a:off x="1844054" y="1925451"/>
            <a:ext cx="5320393" cy="3724275"/>
          </a:xfrm>
        </p:spPr>
      </p:pic>
      <p:sp>
        <p:nvSpPr>
          <p:cNvPr id="7" name="Right Arrow 6"/>
          <p:cNvSpPr/>
          <p:nvPr/>
        </p:nvSpPr>
        <p:spPr>
          <a:xfrm>
            <a:off x="1259541" y="3447489"/>
            <a:ext cx="1381125" cy="600075"/>
          </a:xfrm>
          <a:prstGeom prst="rightArrow">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Ali</a:t>
            </a:r>
            <a:endParaRPr lang="en-IE" dirty="0">
              <a:solidFill>
                <a:schemeClr val="tx1"/>
              </a:solidFill>
            </a:endParaRPr>
          </a:p>
        </p:txBody>
      </p:sp>
    </p:spTree>
    <p:extLst>
      <p:ext uri="{BB962C8B-B14F-4D97-AF65-F5344CB8AC3E}">
        <p14:creationId xmlns:p14="http://schemas.microsoft.com/office/powerpoint/2010/main" val="354966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01845"/>
            <a:ext cx="8062912" cy="1053426"/>
          </a:xfrm>
        </p:spPr>
        <p:txBody>
          <a:bodyPr/>
          <a:lstStyle/>
          <a:p>
            <a:r>
              <a:rPr lang="en-IE" sz="1800" dirty="0" smtClean="0"/>
              <a:t>Trócaire is working with ADCS (Adigrat Diocese Catholic Secretariat), and the local community, to build an irrigation system. It will pump water from a place far away. This will help Ali and Mahlet to grow their vegetables. </a:t>
            </a:r>
            <a:endParaRPr lang="en-IE" sz="1800"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313" y="1841046"/>
            <a:ext cx="1865312" cy="24873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ound Same Side Corner Rectangle 7"/>
          <p:cNvSpPr/>
          <p:nvPr/>
        </p:nvSpPr>
        <p:spPr>
          <a:xfrm>
            <a:off x="4695825" y="3133725"/>
            <a:ext cx="914400" cy="914400"/>
          </a:xfrm>
          <a:prstGeom prst="round2Same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Content Placeholder 9" descr="Slide11.jpg"/>
          <p:cNvPicPr>
            <a:picLocks noGrp="1" noChangeAspect="1"/>
          </p:cNvPicPr>
          <p:nvPr>
            <p:ph idx="1"/>
          </p:nvPr>
        </p:nvPicPr>
        <p:blipFill>
          <a:blip r:embed="rId3" cstate="print"/>
          <a:stretch>
            <a:fillRect/>
          </a:stretch>
        </p:blipFill>
        <p:spPr>
          <a:xfrm>
            <a:off x="676435" y="1863197"/>
            <a:ext cx="5224832" cy="4066661"/>
          </a:xfrm>
        </p:spPr>
      </p:pic>
      <p:sp>
        <p:nvSpPr>
          <p:cNvPr id="11" name="Round Diagonal Corner Rectangle 10"/>
          <p:cNvSpPr/>
          <p:nvPr/>
        </p:nvSpPr>
        <p:spPr>
          <a:xfrm>
            <a:off x="5171017" y="4516968"/>
            <a:ext cx="3581400" cy="1573285"/>
          </a:xfrm>
          <a:prstGeom prst="round2Diag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Ali is the community leader who is organising the irrigation scheme. Everybody in the community will benefit from this.</a:t>
            </a:r>
            <a:endParaRPr lang="en-IE" dirty="0">
              <a:solidFill>
                <a:schemeClr val="tx1"/>
              </a:solidFill>
            </a:endParaRPr>
          </a:p>
        </p:txBody>
      </p:sp>
    </p:spTree>
    <p:extLst>
      <p:ext uri="{BB962C8B-B14F-4D97-AF65-F5344CB8AC3E}">
        <p14:creationId xmlns:p14="http://schemas.microsoft.com/office/powerpoint/2010/main" val="265778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0" dirty="0" smtClean="0"/>
              <a:t>What</a:t>
            </a:r>
            <a:r>
              <a:rPr lang="en-IE" b="0" dirty="0" smtClean="0">
                <a:solidFill>
                  <a:schemeClr val="tx1"/>
                </a:solidFill>
              </a:rPr>
              <a:t> </a:t>
            </a:r>
            <a:r>
              <a:rPr lang="en-IE" dirty="0" smtClean="0">
                <a:solidFill>
                  <a:schemeClr val="tx1"/>
                </a:solidFill>
              </a:rPr>
              <a:t>similarities</a:t>
            </a:r>
            <a:r>
              <a:rPr lang="en-IE" b="0" dirty="0" smtClean="0">
                <a:solidFill>
                  <a:schemeClr val="tx1"/>
                </a:solidFill>
              </a:rPr>
              <a:t> </a:t>
            </a:r>
            <a:r>
              <a:rPr lang="en-IE" b="0" dirty="0" smtClean="0"/>
              <a:t>and </a:t>
            </a:r>
            <a:r>
              <a:rPr lang="en-IE" dirty="0" smtClean="0">
                <a:solidFill>
                  <a:schemeClr val="tx1"/>
                </a:solidFill>
              </a:rPr>
              <a:t>differences</a:t>
            </a:r>
            <a:r>
              <a:rPr lang="en-IE" b="0" dirty="0" smtClean="0">
                <a:solidFill>
                  <a:schemeClr val="tx1"/>
                </a:solidFill>
              </a:rPr>
              <a:t> </a:t>
            </a:r>
            <a:r>
              <a:rPr lang="en-IE" b="0" dirty="0" smtClean="0"/>
              <a:t>are there between your life and Mahlet’s life?</a:t>
            </a:r>
            <a:endParaRPr lang="en-IE" b="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92180" y="1724151"/>
            <a:ext cx="5767578" cy="43264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905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44513" y="295835"/>
            <a:ext cx="8062912" cy="1250390"/>
          </a:xfrm>
        </p:spPr>
        <p:txBody>
          <a:bodyPr/>
          <a:lstStyle/>
          <a:p>
            <a:r>
              <a:rPr lang="en-GB" dirty="0" smtClean="0"/>
              <a:t>		</a:t>
            </a:r>
            <a:r>
              <a:rPr lang="en-GB" sz="2000" dirty="0" smtClean="0"/>
              <a:t>Meet </a:t>
            </a:r>
            <a:r>
              <a:rPr lang="en-GB" sz="2000" dirty="0" err="1"/>
              <a:t>Mahlet</a:t>
            </a:r>
            <a:r>
              <a:rPr lang="en-GB" sz="2000" dirty="0"/>
              <a:t>. She is 13 years old and lives in a </a:t>
            </a:r>
            <a:r>
              <a:rPr lang="en-GB" sz="2000" dirty="0" smtClean="0"/>
              <a:t>		country </a:t>
            </a:r>
            <a:r>
              <a:rPr lang="en-GB" sz="2000" dirty="0"/>
              <a:t>called Ethiopia</a:t>
            </a:r>
            <a:r>
              <a:rPr lang="en-GB" sz="2000" dirty="0" smtClean="0"/>
              <a:t>. Can you find Ethiopia and 		Ireland on the world map?</a:t>
            </a:r>
          </a:p>
        </p:txBody>
      </p:sp>
      <p:sp>
        <p:nvSpPr>
          <p:cNvPr id="8195" name="Content Placeholder 2"/>
          <p:cNvSpPr>
            <a:spLocks noGrp="1"/>
          </p:cNvSpPr>
          <p:nvPr>
            <p:ph idx="1"/>
          </p:nvPr>
        </p:nvSpPr>
        <p:spPr>
          <a:xfrm>
            <a:off x="1570459" y="5468471"/>
            <a:ext cx="5726812" cy="790855"/>
          </a:xfrm>
        </p:spPr>
        <p:txBody>
          <a:bodyPr/>
          <a:lstStyle/>
          <a:p>
            <a:pPr marL="660400" lvl="3" indent="0">
              <a:buNone/>
            </a:pPr>
            <a:endParaRPr lang="en-GB" dirty="0" smtClean="0"/>
          </a:p>
          <a:p>
            <a:endParaRPr lang="en-GB" dirty="0" smtClean="0"/>
          </a:p>
        </p:txBody>
      </p:sp>
      <p:pic>
        <p:nvPicPr>
          <p:cNvPr id="2" name="Picture 1"/>
          <p:cNvPicPr>
            <a:picLocks noChangeAspect="1"/>
          </p:cNvPicPr>
          <p:nvPr/>
        </p:nvPicPr>
        <p:blipFill>
          <a:blip r:embed="rId3" cstate="print"/>
          <a:stretch>
            <a:fillRect/>
          </a:stretch>
        </p:blipFill>
        <p:spPr>
          <a:xfrm>
            <a:off x="224958" y="215153"/>
            <a:ext cx="1463844" cy="1397161"/>
          </a:xfrm>
          <a:prstGeom prst="rect">
            <a:avLst/>
          </a:prstGeom>
        </p:spPr>
      </p:pic>
      <p:pic>
        <p:nvPicPr>
          <p:cNvPr id="3" name="Picture 2"/>
          <p:cNvPicPr>
            <a:picLocks noChangeAspect="1"/>
          </p:cNvPicPr>
          <p:nvPr/>
        </p:nvPicPr>
        <p:blipFill>
          <a:blip r:embed="rId4" cstate="print"/>
          <a:stretch>
            <a:fillRect/>
          </a:stretch>
        </p:blipFill>
        <p:spPr>
          <a:xfrm>
            <a:off x="1688802" y="1612314"/>
            <a:ext cx="6995017" cy="4582297"/>
          </a:xfrm>
          <a:prstGeom prst="rect">
            <a:avLst/>
          </a:prstGeom>
        </p:spPr>
      </p:pic>
    </p:spTree>
    <p:extLst>
      <p:ext uri="{BB962C8B-B14F-4D97-AF65-F5344CB8AC3E}">
        <p14:creationId xmlns:p14="http://schemas.microsoft.com/office/powerpoint/2010/main" val="562701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571407" y="314999"/>
            <a:ext cx="8062912" cy="1054100"/>
          </a:xfrm>
        </p:spPr>
        <p:txBody>
          <a:bodyPr/>
          <a:lstStyle/>
          <a:p>
            <a:r>
              <a:rPr lang="en-IE" altLang="en-US" sz="2000" dirty="0"/>
              <a:t>Addis </a:t>
            </a:r>
            <a:r>
              <a:rPr lang="en-IE" altLang="en-US" sz="2000" dirty="0" smtClean="0"/>
              <a:t>Ababa is the capital of Ethiopia. Almost 4 million people live there. It is one of the highest cities in the world.</a:t>
            </a:r>
            <a:endParaRPr lang="en-GB" sz="2000" dirty="0" smtClean="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6730" y="1761019"/>
            <a:ext cx="4459356" cy="29729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863" y="2840845"/>
            <a:ext cx="4249855" cy="31868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45839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44513" y="492125"/>
            <a:ext cx="8062912" cy="1054100"/>
          </a:xfrm>
        </p:spPr>
        <p:txBody>
          <a:bodyPr/>
          <a:lstStyle/>
          <a:p>
            <a:r>
              <a:rPr lang="en-GB" sz="2000" dirty="0" smtClean="0"/>
              <a:t>Mahlet lives in a rural community in the region of Tigray</a:t>
            </a:r>
            <a:r>
              <a:rPr lang="en-GB" sz="2000" dirty="0"/>
              <a:t> </a:t>
            </a:r>
            <a:r>
              <a:rPr lang="en-GB" sz="2000" dirty="0" smtClean="0"/>
              <a:t>in northern Ethiopia. </a:t>
            </a:r>
          </a:p>
        </p:txBody>
      </p:sp>
      <p:sp>
        <p:nvSpPr>
          <p:cNvPr id="4" name="Left Arrow 3"/>
          <p:cNvSpPr/>
          <p:nvPr/>
        </p:nvSpPr>
        <p:spPr>
          <a:xfrm>
            <a:off x="5962650" y="3343275"/>
            <a:ext cx="2981325" cy="923181"/>
          </a:xfrm>
          <a:prstGeom prst="leftArrow">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Mahlet’s house</a:t>
            </a:r>
            <a:endParaRPr lang="en-IE" dirty="0">
              <a:solidFill>
                <a:schemeClr val="tx1"/>
              </a:solidFill>
            </a:endParaRPr>
          </a:p>
        </p:txBody>
      </p:sp>
      <p:pic>
        <p:nvPicPr>
          <p:cNvPr id="7" name="Content Placeholder 6" descr="mahlets-house.jpg"/>
          <p:cNvPicPr>
            <a:picLocks noGrp="1" noChangeAspect="1"/>
          </p:cNvPicPr>
          <p:nvPr>
            <p:ph idx="1"/>
          </p:nvPr>
        </p:nvPicPr>
        <p:blipFill>
          <a:blip r:embed="rId3" cstate="print"/>
          <a:stretch>
            <a:fillRect/>
          </a:stretch>
        </p:blipFill>
        <p:spPr>
          <a:xfrm>
            <a:off x="1075386" y="2024063"/>
            <a:ext cx="4795847" cy="3724275"/>
          </a:xfrm>
        </p:spPr>
      </p:pic>
    </p:spTree>
    <p:extLst>
      <p:ext uri="{BB962C8B-B14F-4D97-AF65-F5344CB8AC3E}">
        <p14:creationId xmlns:p14="http://schemas.microsoft.com/office/powerpoint/2010/main" val="337562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000" dirty="0" err="1" smtClean="0"/>
              <a:t>Mahlet</a:t>
            </a:r>
            <a:r>
              <a:rPr lang="en-IE" sz="2000" dirty="0" smtClean="0"/>
              <a:t> lives with her mum and dad, sister, two brothers and nephew.</a:t>
            </a:r>
            <a:endParaRPr lang="en-IE"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2260" y="1663377"/>
            <a:ext cx="3325572" cy="44361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ight Arrow 9"/>
          <p:cNvSpPr/>
          <p:nvPr/>
        </p:nvSpPr>
        <p:spPr>
          <a:xfrm>
            <a:off x="1224358" y="3809999"/>
            <a:ext cx="1318817" cy="488585"/>
          </a:xfrm>
          <a:prstGeom prst="righ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solidFill>
                  <a:schemeClr val="tx1"/>
                </a:solidFill>
              </a:rPr>
              <a:t>Mahlet</a:t>
            </a:r>
            <a:endParaRPr lang="en-IE" dirty="0">
              <a:solidFill>
                <a:schemeClr val="tx1"/>
              </a:solidFill>
            </a:endParaRPr>
          </a:p>
        </p:txBody>
      </p:sp>
      <p:sp>
        <p:nvSpPr>
          <p:cNvPr id="12" name="Right Arrow 11"/>
          <p:cNvSpPr/>
          <p:nvPr/>
        </p:nvSpPr>
        <p:spPr>
          <a:xfrm rot="1060669">
            <a:off x="1946936" y="2066299"/>
            <a:ext cx="1219200" cy="483497"/>
          </a:xfrm>
          <a:prstGeom prst="righ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solidFill>
                  <a:schemeClr val="tx1"/>
                </a:solidFill>
              </a:rPr>
              <a:t>Shewit</a:t>
            </a:r>
            <a:endParaRPr lang="en-IE" dirty="0">
              <a:solidFill>
                <a:schemeClr val="tx1"/>
              </a:solidFill>
            </a:endParaRPr>
          </a:p>
        </p:txBody>
      </p:sp>
      <p:sp>
        <p:nvSpPr>
          <p:cNvPr id="13" name="Right Arrow 12"/>
          <p:cNvSpPr/>
          <p:nvPr/>
        </p:nvSpPr>
        <p:spPr>
          <a:xfrm>
            <a:off x="695325" y="2807342"/>
            <a:ext cx="1405332" cy="516883"/>
          </a:xfrm>
          <a:prstGeom prst="righ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solidFill>
                  <a:schemeClr val="tx1"/>
                </a:solidFill>
              </a:rPr>
              <a:t>Taemu</a:t>
            </a:r>
            <a:endParaRPr lang="en-IE" dirty="0">
              <a:solidFill>
                <a:schemeClr val="tx1"/>
              </a:solidFill>
            </a:endParaRPr>
          </a:p>
        </p:txBody>
      </p:sp>
      <p:pic>
        <p:nvPicPr>
          <p:cNvPr id="19" name="Picture 18"/>
          <p:cNvPicPr>
            <a:picLocks noChangeAspect="1"/>
          </p:cNvPicPr>
          <p:nvPr/>
        </p:nvPicPr>
        <p:blipFill>
          <a:blip r:embed="rId3" cstate="print"/>
          <a:stretch>
            <a:fillRect/>
          </a:stretch>
        </p:blipFill>
        <p:spPr>
          <a:xfrm>
            <a:off x="5723642" y="2807342"/>
            <a:ext cx="2611615" cy="31672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Left Arrow 16"/>
          <p:cNvSpPr/>
          <p:nvPr/>
        </p:nvSpPr>
        <p:spPr>
          <a:xfrm rot="19446532">
            <a:off x="7170581" y="2257203"/>
            <a:ext cx="1600200" cy="523875"/>
          </a:xfrm>
          <a:prstGeom prst="lef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Urkabel</a:t>
            </a:r>
            <a:endParaRPr lang="en-IE" dirty="0">
              <a:solidFill>
                <a:schemeClr val="tx1"/>
              </a:solidFill>
            </a:endParaRPr>
          </a:p>
        </p:txBody>
      </p:sp>
      <p:sp>
        <p:nvSpPr>
          <p:cNvPr id="9" name="Left Arrow 8"/>
          <p:cNvSpPr/>
          <p:nvPr/>
        </p:nvSpPr>
        <p:spPr>
          <a:xfrm>
            <a:off x="4124325" y="3737298"/>
            <a:ext cx="1323975" cy="485775"/>
          </a:xfrm>
          <a:prstGeom prst="lef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Samuel</a:t>
            </a:r>
            <a:endParaRPr lang="en-IE" dirty="0">
              <a:solidFill>
                <a:schemeClr val="tx1"/>
              </a:solidFill>
            </a:endParaRPr>
          </a:p>
        </p:txBody>
      </p:sp>
      <p:sp>
        <p:nvSpPr>
          <p:cNvPr id="7" name="Left Arrow 6"/>
          <p:cNvSpPr/>
          <p:nvPr/>
        </p:nvSpPr>
        <p:spPr>
          <a:xfrm>
            <a:off x="4221759" y="2714625"/>
            <a:ext cx="1323975" cy="485775"/>
          </a:xfrm>
          <a:prstGeom prst="lef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Ali</a:t>
            </a:r>
            <a:endParaRPr lang="en-IE" dirty="0">
              <a:solidFill>
                <a:schemeClr val="tx1"/>
              </a:solidFill>
            </a:endParaRPr>
          </a:p>
        </p:txBody>
      </p:sp>
    </p:spTree>
    <p:extLst>
      <p:ext uri="{BB962C8B-B14F-4D97-AF65-F5344CB8AC3E}">
        <p14:creationId xmlns:p14="http://schemas.microsoft.com/office/powerpoint/2010/main" val="127389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1800" dirty="0" err="1" smtClean="0"/>
              <a:t>Shewit</a:t>
            </a:r>
            <a:r>
              <a:rPr lang="en-IE" sz="1800" dirty="0" smtClean="0"/>
              <a:t> serves coffee and popcorn to guests who visit their house. This is an Ethiopian tradition. Coffee originally comes from Ethiopia.</a:t>
            </a:r>
            <a:endParaRPr lang="en-IE" sz="1800" dirty="0"/>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0101" y="2572072"/>
            <a:ext cx="4571974" cy="3419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Content Placeholder 5" descr="Slide6.jpg"/>
          <p:cNvPicPr>
            <a:picLocks noGrp="1" noChangeAspect="1"/>
          </p:cNvPicPr>
          <p:nvPr>
            <p:ph idx="1"/>
          </p:nvPr>
        </p:nvPicPr>
        <p:blipFill>
          <a:blip r:embed="rId3" cstate="print"/>
          <a:stretch>
            <a:fillRect/>
          </a:stretch>
        </p:blipFill>
        <p:spPr>
          <a:xfrm>
            <a:off x="439159" y="1795464"/>
            <a:ext cx="3752418" cy="3724275"/>
          </a:xfrm>
        </p:spPr>
      </p:pic>
    </p:spTree>
    <p:extLst>
      <p:ext uri="{BB962C8B-B14F-4D97-AF65-F5344CB8AC3E}">
        <p14:creationId xmlns:p14="http://schemas.microsoft.com/office/powerpoint/2010/main" val="3220610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07" y="361236"/>
            <a:ext cx="8062912" cy="1053426"/>
          </a:xfrm>
        </p:spPr>
        <p:txBody>
          <a:bodyPr/>
          <a:lstStyle/>
          <a:p>
            <a:r>
              <a:rPr lang="en-IE" sz="2000" dirty="0" err="1" smtClean="0"/>
              <a:t>Mahlet</a:t>
            </a:r>
            <a:r>
              <a:rPr lang="en-IE" sz="2000" dirty="0" smtClean="0"/>
              <a:t> enjoys school. Her favourite subject is English. She would like to be </a:t>
            </a:r>
            <a:r>
              <a:rPr lang="en-IE" sz="2000" smtClean="0"/>
              <a:t>a doctor when </a:t>
            </a:r>
            <a:r>
              <a:rPr lang="en-IE" sz="2000" dirty="0" smtClean="0"/>
              <a:t>she grows up.</a:t>
            </a:r>
            <a:endParaRPr lang="en-IE" sz="2000" dirty="0"/>
          </a:p>
        </p:txBody>
      </p:sp>
      <p:pic>
        <p:nvPicPr>
          <p:cNvPr id="6" name="Picture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37249" y="1757363"/>
            <a:ext cx="2962690" cy="3952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Slide7.jpg"/>
          <p:cNvPicPr>
            <a:picLocks noChangeAspect="1"/>
          </p:cNvPicPr>
          <p:nvPr/>
        </p:nvPicPr>
        <p:blipFill>
          <a:blip r:embed="rId3" cstate="print"/>
          <a:stretch>
            <a:fillRect/>
          </a:stretch>
        </p:blipFill>
        <p:spPr>
          <a:xfrm>
            <a:off x="486834" y="2048934"/>
            <a:ext cx="5052724" cy="3564467"/>
          </a:xfrm>
          <a:prstGeom prst="rect">
            <a:avLst/>
          </a:prstGeom>
        </p:spPr>
      </p:pic>
    </p:spTree>
    <p:extLst>
      <p:ext uri="{BB962C8B-B14F-4D97-AF65-F5344CB8AC3E}">
        <p14:creationId xmlns:p14="http://schemas.microsoft.com/office/powerpoint/2010/main" val="3038994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44513" y="330200"/>
            <a:ext cx="8062912" cy="1054100"/>
          </a:xfrm>
        </p:spPr>
        <p:txBody>
          <a:bodyPr/>
          <a:lstStyle/>
          <a:p>
            <a:r>
              <a:rPr lang="en-GB" sz="1800" dirty="0" err="1" smtClean="0"/>
              <a:t>Mahlet</a:t>
            </a:r>
            <a:r>
              <a:rPr lang="en-GB" sz="1800" dirty="0" smtClean="0"/>
              <a:t> loves to play ‘catch the stone’ with her friends. They throw a stone in the air. They must pick up as many new stones as they can before it falls on the ground.</a:t>
            </a:r>
          </a:p>
        </p:txBody>
      </p:sp>
      <p:pic>
        <p:nvPicPr>
          <p:cNvPr id="8" name="Content Placeholder 7" descr="Slide8.jpg"/>
          <p:cNvPicPr>
            <a:picLocks noGrp="1" noChangeAspect="1"/>
          </p:cNvPicPr>
          <p:nvPr>
            <p:ph idx="1"/>
          </p:nvPr>
        </p:nvPicPr>
        <p:blipFill>
          <a:blip r:embed="rId3" cstate="print"/>
          <a:stretch>
            <a:fillRect/>
          </a:stretch>
        </p:blipFill>
        <p:spPr>
          <a:xfrm>
            <a:off x="562971" y="1992842"/>
            <a:ext cx="4868063" cy="3806825"/>
          </a:xfrm>
        </p:spPr>
      </p:pic>
      <p:pic>
        <p:nvPicPr>
          <p:cNvPr id="7" name="Content Placeholder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066" y="2910289"/>
            <a:ext cx="2328159" cy="31031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ound Diagonal Corner Rectangle 3"/>
          <p:cNvSpPr/>
          <p:nvPr/>
        </p:nvSpPr>
        <p:spPr>
          <a:xfrm>
            <a:off x="5921298" y="1652492"/>
            <a:ext cx="2686127" cy="1101859"/>
          </a:xfrm>
          <a:prstGeom prst="round2Diag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Football is a popular sport in Ethiopia</a:t>
            </a:r>
            <a:r>
              <a:rPr lang="en-IE" dirty="0" smtClean="0">
                <a:solidFill>
                  <a:schemeClr val="tx1"/>
                </a:solidFill>
              </a:rPr>
              <a:t>. This </a:t>
            </a:r>
            <a:r>
              <a:rPr lang="en-IE" dirty="0" smtClean="0">
                <a:solidFill>
                  <a:schemeClr val="tx1"/>
                </a:solidFill>
              </a:rPr>
              <a:t>is the Ethiopian team jersey. </a:t>
            </a:r>
            <a:endParaRPr lang="en-IE" dirty="0">
              <a:solidFill>
                <a:schemeClr val="tx1"/>
              </a:solidFill>
            </a:endParaRPr>
          </a:p>
        </p:txBody>
      </p:sp>
    </p:spTree>
    <p:extLst>
      <p:ext uri="{BB962C8B-B14F-4D97-AF65-F5344CB8AC3E}">
        <p14:creationId xmlns:p14="http://schemas.microsoft.com/office/powerpoint/2010/main" val="1401968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292320"/>
            <a:ext cx="8062912" cy="1053426"/>
          </a:xfrm>
        </p:spPr>
        <p:txBody>
          <a:bodyPr/>
          <a:lstStyle/>
          <a:p>
            <a:r>
              <a:rPr lang="en-IE" sz="2000" dirty="0" err="1" smtClean="0"/>
              <a:t>Mahlet</a:t>
            </a:r>
            <a:r>
              <a:rPr lang="en-IE" sz="2000" dirty="0" smtClean="0"/>
              <a:t> helps her parents to look after their animals and to grow vegetables. They grow maize, sorghum, potatoes and tomatoes. They eat these vegetables and they sell them at the market.</a:t>
            </a:r>
            <a:endParaRPr lang="en-IE"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4864" y="1847850"/>
            <a:ext cx="2751136" cy="41267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Content Placeholder 6" descr="Slide9.jpg"/>
          <p:cNvPicPr>
            <a:picLocks noGrp="1" noChangeAspect="1"/>
          </p:cNvPicPr>
          <p:nvPr>
            <p:ph idx="1"/>
          </p:nvPr>
        </p:nvPicPr>
        <p:blipFill>
          <a:blip r:embed="rId3" cstate="print"/>
          <a:stretch>
            <a:fillRect/>
          </a:stretch>
        </p:blipFill>
        <p:spPr>
          <a:xfrm>
            <a:off x="325578" y="1947863"/>
            <a:ext cx="5334248" cy="3724275"/>
          </a:xfrm>
        </p:spPr>
      </p:pic>
    </p:spTree>
    <p:extLst>
      <p:ext uri="{BB962C8B-B14F-4D97-AF65-F5344CB8AC3E}">
        <p14:creationId xmlns:p14="http://schemas.microsoft.com/office/powerpoint/2010/main" val="965462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342706">
  <a:themeElements>
    <a:clrScheme name="Trócaire">
      <a:dk1>
        <a:sysClr val="windowText" lastClr="000000"/>
      </a:dk1>
      <a:lt1>
        <a:sysClr val="window" lastClr="FFFFFF"/>
      </a:lt1>
      <a:dk2>
        <a:srgbClr val="A7A8AA"/>
      </a:dk2>
      <a:lt2>
        <a:srgbClr val="E4002B"/>
      </a:lt2>
      <a:accent1>
        <a:srgbClr val="0085CA"/>
      </a:accent1>
      <a:accent2>
        <a:srgbClr val="5C068C"/>
      </a:accent2>
      <a:accent3>
        <a:srgbClr val="009A44"/>
      </a:accent3>
      <a:accent4>
        <a:srgbClr val="FFB81C"/>
      </a:accent4>
      <a:accent5>
        <a:srgbClr val="EA7600"/>
      </a:accent5>
      <a:accent6>
        <a:srgbClr val="002169"/>
      </a:accent6>
      <a:hlink>
        <a:srgbClr val="002169"/>
      </a:hlink>
      <a:folHlink>
        <a:srgbClr val="002169"/>
      </a:folHlink>
    </a:clrScheme>
    <a:fontScheme name="Trócai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~1342706</Template>
  <TotalTime>983</TotalTime>
  <Words>337</Words>
  <Application>Microsoft Office PowerPoint</Application>
  <PresentationFormat>On-screen Show (4:3)</PresentationFormat>
  <Paragraphs>28</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Symbol</vt:lpstr>
      <vt:lpstr>~1342706</vt:lpstr>
      <vt:lpstr>Ethiopia   ‘Mahlet’s Homeland’</vt:lpstr>
      <vt:lpstr>  Meet Mahlet. She is 13 years old and lives in a   country called Ethiopia. Can you find Ethiopia and   Ireland on the world map?</vt:lpstr>
      <vt:lpstr>Addis Ababa is the capital of Ethiopia. Almost 4 million people live there. It is one of the highest cities in the world.</vt:lpstr>
      <vt:lpstr>Mahlet lives in a rural community in the region of Tigray in northern Ethiopia. </vt:lpstr>
      <vt:lpstr>Mahlet lives with her mum and dad, sister, two brothers and nephew.</vt:lpstr>
      <vt:lpstr>Shewit serves coffee and popcorn to guests who visit their house. This is an Ethiopian tradition. Coffee originally comes from Ethiopia.</vt:lpstr>
      <vt:lpstr>Mahlet enjoys school. Her favourite subject is English. She would like to be a doctor when she grows up.</vt:lpstr>
      <vt:lpstr>Mahlet loves to play ‘catch the stone’ with her friends. They throw a stone in the air. They must pick up as many new stones as they can before it falls on the ground.</vt:lpstr>
      <vt:lpstr>Mahlet helps her parents to look after their animals and to grow vegetables. They grow maize, sorghum, potatoes and tomatoes. They eat these vegetables and they sell them at the market.</vt:lpstr>
      <vt:lpstr>When Ali (Mahlet’s father) was a young boy there was enough rainfall to feed the vegetables. Now, because of climate change, there is not always enough rain for the crops to grow. These farmers are ready to farm, but the land is too dry.</vt:lpstr>
      <vt:lpstr>Trócaire is working with ADCS (Adigrat Diocese Catholic Secretariat), and the local community, to build an irrigation system. It will pump water from a place far away. This will help Ali and Mahlet to grow their vegetables. </vt:lpstr>
      <vt:lpstr>What similarities and differences are there between your life and Mahlet’s life?</vt:lpstr>
      <vt:lpstr>PowerPoint Presentation</vt:lpstr>
    </vt:vector>
  </TitlesOfParts>
  <Company>Trocaire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Arial Bold – 42pt. White text. Keep titles to maximum 2-3 lines.</dc:title>
  <dc:creator>notoole</dc:creator>
  <cp:lastModifiedBy>Stephen Farley</cp:lastModifiedBy>
  <cp:revision>37</cp:revision>
  <dcterms:created xsi:type="dcterms:W3CDTF">2012-10-22T14:56:37Z</dcterms:created>
  <dcterms:modified xsi:type="dcterms:W3CDTF">2014-12-18T11:26:57Z</dcterms:modified>
</cp:coreProperties>
</file>